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Lst>
  <p:sldSz cy="32918400" cx="43891200"/>
  <p:notesSz cx="9283700" cy="7004050"/>
  <p:embeddedFontLst>
    <p:embeddedFont>
      <p:font typeface="Roboto Mono"/>
      <p:regular r:id="rId7"/>
      <p:bold r:id="rId8"/>
      <p:italic r:id="rId9"/>
      <p:boldItalic r:id="rId1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0368">
          <p15:clr>
            <a:srgbClr val="000000"/>
          </p15:clr>
        </p15:guide>
        <p15:guide id="2" pos="13824">
          <p15:clr>
            <a:srgbClr val="000000"/>
          </p15:clr>
        </p15:guide>
      </p15:sldGuideLst>
    </p:ext>
    <p:ext uri="GoogleSlidesCustomDataVersion2">
      <go:slidesCustomData xmlns:go="http://customooxmlschemas.google.com/" r:id="rId11" roundtripDataSignature="AMtx7mgqnGaIJTGwFFB3gkkkDNe+l2JcQ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0368" orient="horz"/>
        <p:guide pos="13824"/>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11" Type="http://customschemas.google.com/relationships/presentationmetadata" Target="metadata"/><Relationship Id="rId10" Type="http://schemas.openxmlformats.org/officeDocument/2006/relationships/font" Target="fonts/RobotoMono-boldItalic.fntdata"/><Relationship Id="rId9" Type="http://schemas.openxmlformats.org/officeDocument/2006/relationships/font" Target="fonts/RobotoMono-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font" Target="fonts/RobotoMono-regular.fntdata"/><Relationship Id="rId8" Type="http://schemas.openxmlformats.org/officeDocument/2006/relationships/font" Target="fonts/RobotoMono-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547575" y="525300"/>
            <a:ext cx="6189425" cy="2626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928350" y="3326900"/>
            <a:ext cx="7426950" cy="3151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 name="Shape 9"/>
        <p:cNvGrpSpPr/>
        <p:nvPr/>
      </p:nvGrpSpPr>
      <p:grpSpPr>
        <a:xfrm>
          <a:off x="0" y="0"/>
          <a:ext cx="0" cy="0"/>
          <a:chOff x="0" y="0"/>
          <a:chExt cx="0" cy="0"/>
        </a:xfrm>
      </p:grpSpPr>
      <p:sp>
        <p:nvSpPr>
          <p:cNvPr id="10" name="Google Shape;10;g3bd7a3c4c40_1_0:notes"/>
          <p:cNvSpPr txBox="1"/>
          <p:nvPr>
            <p:ph idx="1" type="body"/>
          </p:nvPr>
        </p:nvSpPr>
        <p:spPr>
          <a:xfrm>
            <a:off x="928350" y="3326900"/>
            <a:ext cx="7427100" cy="3151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 name="Google Shape;11;g3bd7a3c4c40_1_0:notes"/>
          <p:cNvSpPr/>
          <p:nvPr>
            <p:ph idx="2" type="sldImg"/>
          </p:nvPr>
        </p:nvSpPr>
        <p:spPr>
          <a:xfrm>
            <a:off x="1547575" y="525300"/>
            <a:ext cx="6189300" cy="2626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 name="Shape 6"/>
        <p:cNvGrpSpPr/>
        <p:nvPr/>
      </p:nvGrpSpPr>
      <p:grpSpPr>
        <a:xfrm>
          <a:off x="0" y="0"/>
          <a:ext cx="0" cy="0"/>
          <a:chOff x="0" y="0"/>
          <a:chExt cx="0" cy="0"/>
        </a:xfrm>
      </p:grpSpPr>
      <p:sp>
        <p:nvSpPr>
          <p:cNvPr id="7" name="Google Shape;7;p3"/>
          <p:cNvSpPr txBox="1"/>
          <p:nvPr>
            <p:ph type="ctrTitle"/>
          </p:nvPr>
        </p:nvSpPr>
        <p:spPr>
          <a:xfrm>
            <a:off x="3292475" y="10226675"/>
            <a:ext cx="37306250" cy="7054850"/>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21100" u="none" cap="none" strike="noStrike">
                <a:solidFill>
                  <a:schemeClr val="dk2"/>
                </a:solidFill>
                <a:latin typeface="Arial"/>
                <a:ea typeface="Arial"/>
                <a:cs typeface="Arial"/>
                <a:sym typeface="Arial"/>
              </a:defRPr>
            </a:lvl1pPr>
            <a:lvl2pPr lvl="1" marR="0" rtl="0" algn="ctr">
              <a:lnSpc>
                <a:spcPct val="100000"/>
              </a:lnSpc>
              <a:spcBef>
                <a:spcPts val="0"/>
              </a:spcBef>
              <a:spcAft>
                <a:spcPts val="0"/>
              </a:spcAft>
              <a:buClr>
                <a:srgbClr val="000000"/>
              </a:buClr>
              <a:buSzPts val="1400"/>
              <a:buFont typeface="Arial"/>
              <a:buNone/>
              <a:defRPr b="0" i="0" sz="21100" u="none" cap="none" strike="noStrike">
                <a:solidFill>
                  <a:schemeClr val="dk2"/>
                </a:solidFill>
                <a:latin typeface="Arial"/>
                <a:ea typeface="Arial"/>
                <a:cs typeface="Arial"/>
                <a:sym typeface="Arial"/>
              </a:defRPr>
            </a:lvl2pPr>
            <a:lvl3pPr lvl="2" marR="0" rtl="0" algn="ctr">
              <a:lnSpc>
                <a:spcPct val="100000"/>
              </a:lnSpc>
              <a:spcBef>
                <a:spcPts val="0"/>
              </a:spcBef>
              <a:spcAft>
                <a:spcPts val="0"/>
              </a:spcAft>
              <a:buClr>
                <a:srgbClr val="000000"/>
              </a:buClr>
              <a:buSzPts val="1400"/>
              <a:buFont typeface="Arial"/>
              <a:buNone/>
              <a:defRPr b="0" i="0" sz="21100" u="none" cap="none" strike="noStrike">
                <a:solidFill>
                  <a:schemeClr val="dk2"/>
                </a:solidFill>
                <a:latin typeface="Arial"/>
                <a:ea typeface="Arial"/>
                <a:cs typeface="Arial"/>
                <a:sym typeface="Arial"/>
              </a:defRPr>
            </a:lvl3pPr>
            <a:lvl4pPr lvl="3" marR="0" rtl="0" algn="ctr">
              <a:lnSpc>
                <a:spcPct val="100000"/>
              </a:lnSpc>
              <a:spcBef>
                <a:spcPts val="0"/>
              </a:spcBef>
              <a:spcAft>
                <a:spcPts val="0"/>
              </a:spcAft>
              <a:buClr>
                <a:srgbClr val="000000"/>
              </a:buClr>
              <a:buSzPts val="1400"/>
              <a:buFont typeface="Arial"/>
              <a:buNone/>
              <a:defRPr b="0" i="0" sz="21100" u="none" cap="none" strike="noStrike">
                <a:solidFill>
                  <a:schemeClr val="dk2"/>
                </a:solidFill>
                <a:latin typeface="Arial"/>
                <a:ea typeface="Arial"/>
                <a:cs typeface="Arial"/>
                <a:sym typeface="Arial"/>
              </a:defRPr>
            </a:lvl4pPr>
            <a:lvl5pPr lvl="4" marR="0" rtl="0" algn="ctr">
              <a:lnSpc>
                <a:spcPct val="100000"/>
              </a:lnSpc>
              <a:spcBef>
                <a:spcPts val="0"/>
              </a:spcBef>
              <a:spcAft>
                <a:spcPts val="0"/>
              </a:spcAft>
              <a:buClr>
                <a:srgbClr val="000000"/>
              </a:buClr>
              <a:buSzPts val="1400"/>
              <a:buFont typeface="Arial"/>
              <a:buNone/>
              <a:defRPr b="0" i="0" sz="21100" u="none" cap="none" strike="noStrike">
                <a:solidFill>
                  <a:schemeClr val="dk2"/>
                </a:solidFill>
                <a:latin typeface="Arial"/>
                <a:ea typeface="Arial"/>
                <a:cs typeface="Arial"/>
                <a:sym typeface="Arial"/>
              </a:defRPr>
            </a:lvl5pPr>
            <a:lvl6pPr lvl="5" marR="0" rtl="0" algn="ctr">
              <a:lnSpc>
                <a:spcPct val="100000"/>
              </a:lnSpc>
              <a:spcBef>
                <a:spcPts val="0"/>
              </a:spcBef>
              <a:spcAft>
                <a:spcPts val="0"/>
              </a:spcAft>
              <a:buClr>
                <a:srgbClr val="000000"/>
              </a:buClr>
              <a:buSzPts val="1400"/>
              <a:buFont typeface="Arial"/>
              <a:buNone/>
              <a:defRPr b="0" i="0" sz="21100" u="none" cap="none" strike="noStrike">
                <a:solidFill>
                  <a:schemeClr val="dk2"/>
                </a:solidFill>
                <a:latin typeface="Arial"/>
                <a:ea typeface="Arial"/>
                <a:cs typeface="Arial"/>
                <a:sym typeface="Arial"/>
              </a:defRPr>
            </a:lvl6pPr>
            <a:lvl7pPr lvl="6" marR="0" rtl="0" algn="ctr">
              <a:lnSpc>
                <a:spcPct val="100000"/>
              </a:lnSpc>
              <a:spcBef>
                <a:spcPts val="0"/>
              </a:spcBef>
              <a:spcAft>
                <a:spcPts val="0"/>
              </a:spcAft>
              <a:buClr>
                <a:srgbClr val="000000"/>
              </a:buClr>
              <a:buSzPts val="1400"/>
              <a:buFont typeface="Arial"/>
              <a:buNone/>
              <a:defRPr b="0" i="0" sz="21100" u="none" cap="none" strike="noStrike">
                <a:solidFill>
                  <a:schemeClr val="dk2"/>
                </a:solidFill>
                <a:latin typeface="Arial"/>
                <a:ea typeface="Arial"/>
                <a:cs typeface="Arial"/>
                <a:sym typeface="Arial"/>
              </a:defRPr>
            </a:lvl7pPr>
            <a:lvl8pPr lvl="7" marR="0" rtl="0" algn="ctr">
              <a:lnSpc>
                <a:spcPct val="100000"/>
              </a:lnSpc>
              <a:spcBef>
                <a:spcPts val="0"/>
              </a:spcBef>
              <a:spcAft>
                <a:spcPts val="0"/>
              </a:spcAft>
              <a:buClr>
                <a:srgbClr val="000000"/>
              </a:buClr>
              <a:buSzPts val="1400"/>
              <a:buFont typeface="Arial"/>
              <a:buNone/>
              <a:defRPr b="0" i="0" sz="21100" u="none" cap="none" strike="noStrike">
                <a:solidFill>
                  <a:schemeClr val="dk2"/>
                </a:solidFill>
                <a:latin typeface="Arial"/>
                <a:ea typeface="Arial"/>
                <a:cs typeface="Arial"/>
                <a:sym typeface="Arial"/>
              </a:defRPr>
            </a:lvl8pPr>
            <a:lvl9pPr lvl="8" marR="0" rtl="0" algn="ctr">
              <a:lnSpc>
                <a:spcPct val="100000"/>
              </a:lnSpc>
              <a:spcBef>
                <a:spcPts val="0"/>
              </a:spcBef>
              <a:spcAft>
                <a:spcPts val="0"/>
              </a:spcAft>
              <a:buClr>
                <a:srgbClr val="000000"/>
              </a:buClr>
              <a:buSzPts val="1400"/>
              <a:buFont typeface="Arial"/>
              <a:buNone/>
              <a:defRPr b="0" i="0" sz="21100" u="none" cap="none" strike="noStrike">
                <a:solidFill>
                  <a:schemeClr val="dk2"/>
                </a:solidFill>
                <a:latin typeface="Arial"/>
                <a:ea typeface="Arial"/>
                <a:cs typeface="Arial"/>
                <a:sym typeface="Arial"/>
              </a:defRPr>
            </a:lvl9pPr>
          </a:lstStyle>
          <a:p/>
        </p:txBody>
      </p:sp>
      <p:sp>
        <p:nvSpPr>
          <p:cNvPr id="8" name="Google Shape;8;p3"/>
          <p:cNvSpPr txBox="1"/>
          <p:nvPr>
            <p:ph idx="1" type="subTitle"/>
          </p:nvPr>
        </p:nvSpPr>
        <p:spPr>
          <a:xfrm>
            <a:off x="6583363" y="18653125"/>
            <a:ext cx="30724475" cy="8413750"/>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3080"/>
              </a:spcBef>
              <a:spcAft>
                <a:spcPts val="0"/>
              </a:spcAft>
              <a:buClr>
                <a:schemeClr val="dk1"/>
              </a:buClr>
              <a:buSzPts val="15400"/>
              <a:buFont typeface="Arial"/>
              <a:buNone/>
              <a:defRPr b="0" i="0" sz="15400" u="none" cap="none" strike="noStrike">
                <a:solidFill>
                  <a:schemeClr val="dk1"/>
                </a:solidFill>
                <a:latin typeface="Arial"/>
                <a:ea typeface="Arial"/>
                <a:cs typeface="Arial"/>
                <a:sym typeface="Arial"/>
              </a:defRPr>
            </a:lvl1pPr>
            <a:lvl2pPr lvl="1" marR="0" rtl="0" algn="ctr">
              <a:lnSpc>
                <a:spcPct val="100000"/>
              </a:lnSpc>
              <a:spcBef>
                <a:spcPts val="2680"/>
              </a:spcBef>
              <a:spcAft>
                <a:spcPts val="0"/>
              </a:spcAft>
              <a:buClr>
                <a:schemeClr val="dk1"/>
              </a:buClr>
              <a:buSzPts val="13400"/>
              <a:buFont typeface="Arial"/>
              <a:buNone/>
              <a:defRPr b="0" i="0" sz="13400" u="none" cap="none" strike="noStrike">
                <a:solidFill>
                  <a:schemeClr val="dk1"/>
                </a:solidFill>
                <a:latin typeface="Arial"/>
                <a:ea typeface="Arial"/>
                <a:cs typeface="Arial"/>
                <a:sym typeface="Arial"/>
              </a:defRPr>
            </a:lvl2pPr>
            <a:lvl3pPr lvl="2" marR="0" rtl="0" algn="ctr">
              <a:lnSpc>
                <a:spcPct val="100000"/>
              </a:lnSpc>
              <a:spcBef>
                <a:spcPts val="2300"/>
              </a:spcBef>
              <a:spcAft>
                <a:spcPts val="0"/>
              </a:spcAft>
              <a:buClr>
                <a:schemeClr val="dk1"/>
              </a:buClr>
              <a:buSzPts val="11500"/>
              <a:buFont typeface="Arial"/>
              <a:buNone/>
              <a:defRPr b="0" i="0" sz="11500" u="none" cap="none" strike="noStrike">
                <a:solidFill>
                  <a:schemeClr val="dk1"/>
                </a:solidFill>
                <a:latin typeface="Arial"/>
                <a:ea typeface="Arial"/>
                <a:cs typeface="Arial"/>
                <a:sym typeface="Arial"/>
              </a:defRPr>
            </a:lvl3pPr>
            <a:lvl4pPr lvl="3" marR="0" rtl="0" algn="ctr">
              <a:lnSpc>
                <a:spcPct val="100000"/>
              </a:lnSpc>
              <a:spcBef>
                <a:spcPts val="1920"/>
              </a:spcBef>
              <a:spcAft>
                <a:spcPts val="0"/>
              </a:spcAft>
              <a:buClr>
                <a:schemeClr val="dk1"/>
              </a:buClr>
              <a:buSzPts val="9600"/>
              <a:buFont typeface="Arial"/>
              <a:buNone/>
              <a:defRPr b="0" i="0" sz="9600" u="none" cap="none" strike="noStrike">
                <a:solidFill>
                  <a:schemeClr val="dk1"/>
                </a:solidFill>
                <a:latin typeface="Arial"/>
                <a:ea typeface="Arial"/>
                <a:cs typeface="Arial"/>
                <a:sym typeface="Arial"/>
              </a:defRPr>
            </a:lvl4pPr>
            <a:lvl5pPr lvl="4" marR="0" rtl="0" algn="ctr">
              <a:lnSpc>
                <a:spcPct val="100000"/>
              </a:lnSpc>
              <a:spcBef>
                <a:spcPts val="1920"/>
              </a:spcBef>
              <a:spcAft>
                <a:spcPts val="0"/>
              </a:spcAft>
              <a:buClr>
                <a:schemeClr val="dk1"/>
              </a:buClr>
              <a:buSzPts val="9600"/>
              <a:buFont typeface="Arial"/>
              <a:buNone/>
              <a:defRPr b="0" i="0" sz="9600" u="none" cap="none" strike="noStrike">
                <a:solidFill>
                  <a:schemeClr val="dk1"/>
                </a:solidFill>
                <a:latin typeface="Arial"/>
                <a:ea typeface="Arial"/>
                <a:cs typeface="Arial"/>
                <a:sym typeface="Arial"/>
              </a:defRPr>
            </a:lvl5pPr>
            <a:lvl6pPr lvl="5" marR="0" rtl="0" algn="ctr">
              <a:lnSpc>
                <a:spcPct val="100000"/>
              </a:lnSpc>
              <a:spcBef>
                <a:spcPts val="1920"/>
              </a:spcBef>
              <a:spcAft>
                <a:spcPts val="0"/>
              </a:spcAft>
              <a:buClr>
                <a:schemeClr val="dk1"/>
              </a:buClr>
              <a:buSzPts val="9600"/>
              <a:buFont typeface="Arial"/>
              <a:buNone/>
              <a:defRPr b="0" i="0" sz="9600" u="none" cap="none" strike="noStrike">
                <a:solidFill>
                  <a:schemeClr val="dk1"/>
                </a:solidFill>
                <a:latin typeface="Arial"/>
                <a:ea typeface="Arial"/>
                <a:cs typeface="Arial"/>
                <a:sym typeface="Arial"/>
              </a:defRPr>
            </a:lvl6pPr>
            <a:lvl7pPr lvl="6" marR="0" rtl="0" algn="ctr">
              <a:lnSpc>
                <a:spcPct val="100000"/>
              </a:lnSpc>
              <a:spcBef>
                <a:spcPts val="1920"/>
              </a:spcBef>
              <a:spcAft>
                <a:spcPts val="0"/>
              </a:spcAft>
              <a:buClr>
                <a:schemeClr val="dk1"/>
              </a:buClr>
              <a:buSzPts val="9600"/>
              <a:buFont typeface="Arial"/>
              <a:buNone/>
              <a:defRPr b="0" i="0" sz="9600" u="none" cap="none" strike="noStrike">
                <a:solidFill>
                  <a:schemeClr val="dk1"/>
                </a:solidFill>
                <a:latin typeface="Arial"/>
                <a:ea typeface="Arial"/>
                <a:cs typeface="Arial"/>
                <a:sym typeface="Arial"/>
              </a:defRPr>
            </a:lvl7pPr>
            <a:lvl8pPr lvl="7" marR="0" rtl="0" algn="ctr">
              <a:lnSpc>
                <a:spcPct val="100000"/>
              </a:lnSpc>
              <a:spcBef>
                <a:spcPts val="1920"/>
              </a:spcBef>
              <a:spcAft>
                <a:spcPts val="0"/>
              </a:spcAft>
              <a:buClr>
                <a:schemeClr val="dk1"/>
              </a:buClr>
              <a:buSzPts val="9600"/>
              <a:buFont typeface="Arial"/>
              <a:buNone/>
              <a:defRPr b="0" i="0" sz="9600" u="none" cap="none" strike="noStrike">
                <a:solidFill>
                  <a:schemeClr val="dk1"/>
                </a:solidFill>
                <a:latin typeface="Arial"/>
                <a:ea typeface="Arial"/>
                <a:cs typeface="Arial"/>
                <a:sym typeface="Arial"/>
              </a:defRPr>
            </a:lvl8pPr>
            <a:lvl9pPr lvl="8" marR="0" rtl="0" algn="ctr">
              <a:lnSpc>
                <a:spcPct val="100000"/>
              </a:lnSpc>
              <a:spcBef>
                <a:spcPts val="1920"/>
              </a:spcBef>
              <a:spcAft>
                <a:spcPts val="0"/>
              </a:spcAft>
              <a:buClr>
                <a:schemeClr val="dk1"/>
              </a:buClr>
              <a:buSzPts val="9600"/>
              <a:buFont typeface="Arial"/>
              <a:buNone/>
              <a:defRPr b="0" i="0" sz="9600" u="none" cap="none" strike="noStrike">
                <a:solidFill>
                  <a:schemeClr val="dk1"/>
                </a:solidFill>
                <a:latin typeface="Arial"/>
                <a:ea typeface="Arial"/>
                <a:cs typeface="Arial"/>
                <a:sym typeface="Aria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 Id="rId4" Type="http://schemas.openxmlformats.org/officeDocument/2006/relationships/image" Target="../media/image9.png"/><Relationship Id="rId11" Type="http://schemas.openxmlformats.org/officeDocument/2006/relationships/image" Target="../media/image4.png"/><Relationship Id="rId10" Type="http://schemas.openxmlformats.org/officeDocument/2006/relationships/image" Target="../media/image5.png"/><Relationship Id="rId9" Type="http://schemas.openxmlformats.org/officeDocument/2006/relationships/image" Target="../media/image3.png"/><Relationship Id="rId5" Type="http://schemas.openxmlformats.org/officeDocument/2006/relationships/image" Target="../media/image7.png"/><Relationship Id="rId6" Type="http://schemas.openxmlformats.org/officeDocument/2006/relationships/image" Target="../media/image6.png"/><Relationship Id="rId7" Type="http://schemas.openxmlformats.org/officeDocument/2006/relationships/image" Target="../media/image8.png"/><Relationship Id="rId8"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 name="Shape 12"/>
        <p:cNvGrpSpPr/>
        <p:nvPr/>
      </p:nvGrpSpPr>
      <p:grpSpPr>
        <a:xfrm>
          <a:off x="0" y="0"/>
          <a:ext cx="0" cy="0"/>
          <a:chOff x="0" y="0"/>
          <a:chExt cx="0" cy="0"/>
        </a:xfrm>
      </p:grpSpPr>
      <p:sp>
        <p:nvSpPr>
          <p:cNvPr id="13" name="Google Shape;13;g3bd7a3c4c40_1_0"/>
          <p:cNvSpPr txBox="1"/>
          <p:nvPr/>
        </p:nvSpPr>
        <p:spPr>
          <a:xfrm>
            <a:off x="791025" y="5608625"/>
            <a:ext cx="10746600" cy="9280500"/>
          </a:xfrm>
          <a:prstGeom prst="rect">
            <a:avLst/>
          </a:prstGeom>
          <a:noFill/>
          <a:ln cap="flat" cmpd="sng" w="19050">
            <a:solidFill>
              <a:srgbClr val="CC0000"/>
            </a:solidFill>
            <a:prstDash val="solid"/>
            <a:miter lim="800000"/>
            <a:headEnd len="sm" w="sm" type="none"/>
            <a:tailEnd len="sm" w="sm" type="none"/>
          </a:ln>
        </p:spPr>
        <p:txBody>
          <a:bodyPr anchorCtr="0" anchor="t" bIns="228600" lIns="228600" spcFirstLastPara="1" rIns="228600" wrap="square" tIns="228600">
            <a:noAutofit/>
          </a:bodyPr>
          <a:lstStyle/>
          <a:p>
            <a:pPr indent="0" lvl="0" marL="0" rtl="0" algn="l">
              <a:lnSpc>
                <a:spcPct val="115000"/>
              </a:lnSpc>
              <a:spcBef>
                <a:spcPts val="1200"/>
              </a:spcBef>
              <a:spcAft>
                <a:spcPts val="0"/>
              </a:spcAft>
              <a:buClr>
                <a:schemeClr val="dk1"/>
              </a:buClr>
              <a:buSzPts val="1100"/>
              <a:buFont typeface="Arial"/>
              <a:buNone/>
            </a:pPr>
            <a:r>
              <a:rPr lang="en-US" sz="3200">
                <a:solidFill>
                  <a:schemeClr val="dk1"/>
                </a:solidFill>
              </a:rPr>
              <a:t>Can a machine accurately predict a book’s genre using only its synopsis?</a:t>
            </a:r>
            <a:endParaRPr sz="3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sz="3200">
                <a:solidFill>
                  <a:schemeClr val="dk1"/>
                </a:solidFill>
              </a:rPr>
              <a:t>With the rapid growth of digital book content, manual genre classification has become inefficient, inconsistent, and difficult to scale. This research explores whether machine learning and large language models (LLMs) can automate this task effectively.</a:t>
            </a:r>
            <a:endParaRPr sz="3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sz="3200">
                <a:solidFill>
                  <a:schemeClr val="dk1"/>
                </a:solidFill>
              </a:rPr>
              <a:t>Using the TagMyBook dataset (1,539 books across 10 genres), we compare two approaches:</a:t>
            </a:r>
            <a:endParaRPr sz="3200">
              <a:solidFill>
                <a:schemeClr val="dk1"/>
              </a:solidFill>
            </a:endParaRPr>
          </a:p>
          <a:p>
            <a:pPr indent="-431800" lvl="0" marL="457200" rtl="0" algn="l">
              <a:lnSpc>
                <a:spcPct val="115000"/>
              </a:lnSpc>
              <a:spcBef>
                <a:spcPts val="1200"/>
              </a:spcBef>
              <a:spcAft>
                <a:spcPts val="0"/>
              </a:spcAft>
              <a:buClr>
                <a:schemeClr val="dk1"/>
              </a:buClr>
              <a:buSzPts val="3200"/>
              <a:buChar char="●"/>
            </a:pPr>
            <a:r>
              <a:rPr lang="en-US" sz="3200">
                <a:solidFill>
                  <a:schemeClr val="dk1"/>
                </a:solidFill>
              </a:rPr>
              <a:t>Classical machine learning (TF-IDF with Linear SVM and Logistic Regression)</a:t>
            </a:r>
            <a:endParaRPr sz="3200">
              <a:solidFill>
                <a:schemeClr val="dk1"/>
              </a:solidFill>
            </a:endParaRPr>
          </a:p>
          <a:p>
            <a:pPr indent="-431800" lvl="0" marL="457200" rtl="0" algn="l">
              <a:lnSpc>
                <a:spcPct val="115000"/>
              </a:lnSpc>
              <a:spcBef>
                <a:spcPts val="0"/>
              </a:spcBef>
              <a:spcAft>
                <a:spcPts val="0"/>
              </a:spcAft>
              <a:buClr>
                <a:schemeClr val="dk1"/>
              </a:buClr>
              <a:buSzPts val="3200"/>
              <a:buChar char="●"/>
            </a:pPr>
            <a:r>
              <a:rPr lang="en-US" sz="3200">
                <a:solidFill>
                  <a:schemeClr val="dk1"/>
                </a:solidFill>
              </a:rPr>
              <a:t>LLM-based zero-shot classification (via </a:t>
            </a:r>
            <a:r>
              <a:rPr i="1" lang="en-US" sz="3200">
                <a:solidFill>
                  <a:schemeClr val="dk1"/>
                </a:solidFill>
              </a:rPr>
              <a:t>mall</a:t>
            </a:r>
            <a:r>
              <a:rPr lang="en-US" sz="3200">
                <a:solidFill>
                  <a:schemeClr val="dk1"/>
                </a:solidFill>
              </a:rPr>
              <a:t>)</a:t>
            </a:r>
            <a:endParaRPr sz="3200">
              <a:solidFill>
                <a:schemeClr val="dk1"/>
              </a:solidFill>
            </a:endParaRPr>
          </a:p>
          <a:p>
            <a:pPr indent="0" lvl="0" marL="0" rtl="0" algn="l">
              <a:lnSpc>
                <a:spcPct val="115000"/>
              </a:lnSpc>
              <a:spcBef>
                <a:spcPts val="1200"/>
              </a:spcBef>
              <a:spcAft>
                <a:spcPts val="1200"/>
              </a:spcAft>
              <a:buClr>
                <a:schemeClr val="dk1"/>
              </a:buClr>
              <a:buSzPts val="1100"/>
              <a:buFont typeface="Arial"/>
              <a:buNone/>
            </a:pPr>
            <a:r>
              <a:rPr lang="en-US" sz="3200">
                <a:solidFill>
                  <a:schemeClr val="dk1"/>
                </a:solidFill>
              </a:rPr>
              <a:t>Additionally, sentiment analysis is used to examine how tone and reader ratings vary across different genres.</a:t>
            </a:r>
            <a:endParaRPr sz="3200">
              <a:solidFill>
                <a:schemeClr val="dk1"/>
              </a:solidFill>
            </a:endParaRPr>
          </a:p>
        </p:txBody>
      </p:sp>
      <p:sp>
        <p:nvSpPr>
          <p:cNvPr id="14" name="Google Shape;14;g3bd7a3c4c40_1_0"/>
          <p:cNvSpPr txBox="1"/>
          <p:nvPr/>
        </p:nvSpPr>
        <p:spPr>
          <a:xfrm>
            <a:off x="407125" y="0"/>
            <a:ext cx="43469700" cy="2741700"/>
          </a:xfrm>
          <a:prstGeom prst="rect">
            <a:avLst/>
          </a:prstGeom>
          <a:noFill/>
          <a:ln>
            <a:noFill/>
          </a:ln>
        </p:spPr>
        <p:txBody>
          <a:bodyPr anchorCtr="1" anchor="ctr" bIns="457200" lIns="457200" spcFirstLastPara="1" rIns="457200" wrap="square" tIns="914400">
            <a:noAutofit/>
          </a:bodyPr>
          <a:lstStyle/>
          <a:p>
            <a:pPr indent="0" lvl="0" marL="0" marR="0" rtl="0" algn="l">
              <a:lnSpc>
                <a:spcPct val="100000"/>
              </a:lnSpc>
              <a:spcBef>
                <a:spcPts val="0"/>
              </a:spcBef>
              <a:spcAft>
                <a:spcPts val="0"/>
              </a:spcAft>
              <a:buClr>
                <a:schemeClr val="dk1"/>
              </a:buClr>
              <a:buSzPts val="8800"/>
              <a:buFont typeface="Georgia"/>
              <a:buNone/>
            </a:pPr>
            <a:r>
              <a:rPr lang="en-US" sz="8800">
                <a:solidFill>
                  <a:schemeClr val="dk1"/>
                </a:solidFill>
              </a:rPr>
              <a:t>LLM-Driven Book Genre Classification &amp; Sentiment Analysis</a:t>
            </a:r>
            <a:endParaRPr i="0" sz="1400" u="none" cap="none" strike="noStrike">
              <a:solidFill>
                <a:srgbClr val="000000"/>
              </a:solidFill>
            </a:endParaRPr>
          </a:p>
        </p:txBody>
      </p:sp>
      <p:sp>
        <p:nvSpPr>
          <p:cNvPr id="15" name="Google Shape;15;g3bd7a3c4c40_1_0"/>
          <p:cNvSpPr txBox="1"/>
          <p:nvPr/>
        </p:nvSpPr>
        <p:spPr>
          <a:xfrm>
            <a:off x="443250" y="2369388"/>
            <a:ext cx="43004700" cy="1296900"/>
          </a:xfrm>
          <a:prstGeom prst="rect">
            <a:avLst/>
          </a:prstGeom>
          <a:noFill/>
          <a:ln>
            <a:noFill/>
          </a:ln>
        </p:spPr>
        <p:txBody>
          <a:bodyPr anchorCtr="1" anchor="ctr" bIns="457200" lIns="457200" spcFirstLastPara="1" rIns="457200" wrap="square" tIns="457200">
            <a:noAutofit/>
          </a:bodyPr>
          <a:lstStyle/>
          <a:p>
            <a:pPr indent="0" lvl="0" marL="0" marR="0" rtl="0" algn="l">
              <a:lnSpc>
                <a:spcPct val="100000"/>
              </a:lnSpc>
              <a:spcBef>
                <a:spcPts val="0"/>
              </a:spcBef>
              <a:spcAft>
                <a:spcPts val="0"/>
              </a:spcAft>
              <a:buClr>
                <a:srgbClr val="CC0000"/>
              </a:buClr>
              <a:buSzPts val="5400"/>
              <a:buFont typeface="Georgia"/>
              <a:buNone/>
            </a:pPr>
            <a:r>
              <a:rPr lang="en-US" sz="5400">
                <a:solidFill>
                  <a:srgbClr val="CC0000"/>
                </a:solidFill>
                <a:latin typeface="Georgia"/>
                <a:ea typeface="Georgia"/>
                <a:cs typeface="Georgia"/>
                <a:sym typeface="Georgia"/>
              </a:rPr>
              <a:t>Shruti Gajre, Student;  Shrusthi HC, Student; Eric A. Suess, Ph.D.</a:t>
            </a:r>
            <a:endParaRPr b="0" i="0" sz="1400" u="none" cap="none" strike="noStrike">
              <a:solidFill>
                <a:srgbClr val="000000"/>
              </a:solidFill>
              <a:latin typeface="Arial"/>
              <a:ea typeface="Arial"/>
              <a:cs typeface="Arial"/>
              <a:sym typeface="Arial"/>
            </a:endParaRPr>
          </a:p>
        </p:txBody>
      </p:sp>
      <p:sp>
        <p:nvSpPr>
          <p:cNvPr id="16" name="Google Shape;16;g3bd7a3c4c40_1_0"/>
          <p:cNvSpPr txBox="1"/>
          <p:nvPr/>
        </p:nvSpPr>
        <p:spPr>
          <a:xfrm>
            <a:off x="1485900" y="4240212"/>
            <a:ext cx="10055100" cy="1371600"/>
          </a:xfrm>
          <a:prstGeom prst="rect">
            <a:avLst/>
          </a:prstGeom>
          <a:noFill/>
          <a:ln>
            <a:noFill/>
          </a:ln>
        </p:spPr>
        <p:txBody>
          <a:bodyPr anchorCtr="1" anchor="ctr" bIns="228600" lIns="228600" spcFirstLastPara="1" rIns="228600" wrap="square" tIns="228600">
            <a:noAutofit/>
          </a:bodyPr>
          <a:lstStyle/>
          <a:p>
            <a:pPr indent="0" lvl="0" marL="0" marR="0" rtl="0" algn="l">
              <a:lnSpc>
                <a:spcPct val="100000"/>
              </a:lnSpc>
              <a:spcBef>
                <a:spcPts val="0"/>
              </a:spcBef>
              <a:spcAft>
                <a:spcPts val="0"/>
              </a:spcAft>
              <a:buClr>
                <a:schemeClr val="dk1"/>
              </a:buClr>
              <a:buSzPts val="4800"/>
              <a:buFont typeface="Georgia"/>
              <a:buNone/>
            </a:pPr>
            <a:r>
              <a:rPr b="0" i="0" lang="en-US" sz="4800" u="none" cap="none" strike="noStrike">
                <a:solidFill>
                  <a:schemeClr val="dk1"/>
                </a:solidFill>
                <a:latin typeface="Georgia"/>
                <a:ea typeface="Georgia"/>
                <a:cs typeface="Georgia"/>
                <a:sym typeface="Georgia"/>
              </a:rPr>
              <a:t>INTRODUCTION</a:t>
            </a:r>
            <a:endParaRPr b="0" i="0" sz="1400" u="none" cap="none" strike="noStrike">
              <a:solidFill>
                <a:srgbClr val="000000"/>
              </a:solidFill>
              <a:latin typeface="Arial"/>
              <a:ea typeface="Arial"/>
              <a:cs typeface="Arial"/>
              <a:sym typeface="Arial"/>
            </a:endParaRPr>
          </a:p>
        </p:txBody>
      </p:sp>
      <p:sp>
        <p:nvSpPr>
          <p:cNvPr id="17" name="Google Shape;17;g3bd7a3c4c40_1_0"/>
          <p:cNvSpPr txBox="1"/>
          <p:nvPr/>
        </p:nvSpPr>
        <p:spPr>
          <a:xfrm>
            <a:off x="12412662" y="4343400"/>
            <a:ext cx="19278600" cy="1068300"/>
          </a:xfrm>
          <a:prstGeom prst="rect">
            <a:avLst/>
          </a:prstGeom>
          <a:noFill/>
          <a:ln>
            <a:noFill/>
          </a:ln>
        </p:spPr>
        <p:txBody>
          <a:bodyPr anchorCtr="1" anchor="ctr" bIns="228600" lIns="228600" spcFirstLastPara="1" rIns="228600" wrap="square" tIns="228600">
            <a:noAutofit/>
          </a:bodyPr>
          <a:lstStyle/>
          <a:p>
            <a:pPr indent="0" lvl="0" marL="0" marR="0" rtl="0" algn="l">
              <a:lnSpc>
                <a:spcPct val="100000"/>
              </a:lnSpc>
              <a:spcBef>
                <a:spcPts val="0"/>
              </a:spcBef>
              <a:spcAft>
                <a:spcPts val="0"/>
              </a:spcAft>
              <a:buClr>
                <a:schemeClr val="dk1"/>
              </a:buClr>
              <a:buSzPts val="4800"/>
              <a:buFont typeface="Georgia"/>
              <a:buNone/>
            </a:pPr>
            <a:r>
              <a:rPr b="0" i="0" lang="en-US" sz="4800" u="none" cap="none" strike="noStrike">
                <a:solidFill>
                  <a:schemeClr val="dk1"/>
                </a:solidFill>
                <a:latin typeface="Georgia"/>
                <a:ea typeface="Georgia"/>
                <a:cs typeface="Georgia"/>
                <a:sym typeface="Georgia"/>
              </a:rPr>
              <a:t>RESULTS</a:t>
            </a:r>
            <a:endParaRPr b="0" i="0" sz="1400" u="none" cap="none" strike="noStrike">
              <a:solidFill>
                <a:srgbClr val="000000"/>
              </a:solidFill>
              <a:latin typeface="Arial"/>
              <a:ea typeface="Arial"/>
              <a:cs typeface="Arial"/>
              <a:sym typeface="Arial"/>
            </a:endParaRPr>
          </a:p>
        </p:txBody>
      </p:sp>
      <p:sp>
        <p:nvSpPr>
          <p:cNvPr id="18" name="Google Shape;18;g3bd7a3c4c40_1_0"/>
          <p:cNvSpPr txBox="1"/>
          <p:nvPr/>
        </p:nvSpPr>
        <p:spPr>
          <a:xfrm>
            <a:off x="32311975" y="4240212"/>
            <a:ext cx="10055100" cy="1371600"/>
          </a:xfrm>
          <a:prstGeom prst="rect">
            <a:avLst/>
          </a:prstGeom>
          <a:noFill/>
          <a:ln>
            <a:noFill/>
          </a:ln>
        </p:spPr>
        <p:txBody>
          <a:bodyPr anchorCtr="1" anchor="ctr" bIns="228600" lIns="228600" spcFirstLastPara="1" rIns="228600" wrap="square" tIns="228600">
            <a:noAutofit/>
          </a:bodyPr>
          <a:lstStyle/>
          <a:p>
            <a:pPr indent="0" lvl="0" marL="0" marR="0" rtl="0" algn="l">
              <a:lnSpc>
                <a:spcPct val="100000"/>
              </a:lnSpc>
              <a:spcBef>
                <a:spcPts val="0"/>
              </a:spcBef>
              <a:spcAft>
                <a:spcPts val="0"/>
              </a:spcAft>
              <a:buClr>
                <a:schemeClr val="dk1"/>
              </a:buClr>
              <a:buSzPts val="4800"/>
              <a:buFont typeface="Georgia"/>
              <a:buNone/>
            </a:pPr>
            <a:r>
              <a:rPr lang="en-US" sz="4800">
                <a:solidFill>
                  <a:schemeClr val="dk1"/>
                </a:solidFill>
                <a:latin typeface="Georgia"/>
                <a:ea typeface="Georgia"/>
                <a:cs typeface="Georgia"/>
                <a:sym typeface="Georgia"/>
              </a:rPr>
              <a:t>CONCLUSION</a:t>
            </a:r>
            <a:endParaRPr b="0" i="0" sz="1400" u="none" cap="none" strike="noStrike">
              <a:solidFill>
                <a:srgbClr val="000000"/>
              </a:solidFill>
              <a:latin typeface="Arial"/>
              <a:ea typeface="Arial"/>
              <a:cs typeface="Arial"/>
              <a:sym typeface="Arial"/>
            </a:endParaRPr>
          </a:p>
        </p:txBody>
      </p:sp>
      <p:sp>
        <p:nvSpPr>
          <p:cNvPr id="19" name="Google Shape;19;g3bd7a3c4c40_1_0"/>
          <p:cNvSpPr txBox="1"/>
          <p:nvPr/>
        </p:nvSpPr>
        <p:spPr>
          <a:xfrm>
            <a:off x="32476775" y="24838895"/>
            <a:ext cx="9890400" cy="1068300"/>
          </a:xfrm>
          <a:prstGeom prst="rect">
            <a:avLst/>
          </a:prstGeom>
          <a:noFill/>
          <a:ln>
            <a:noFill/>
          </a:ln>
        </p:spPr>
        <p:txBody>
          <a:bodyPr anchorCtr="1" anchor="ctr" bIns="228600" lIns="228600" spcFirstLastPara="1" rIns="228600" wrap="square" tIns="228600">
            <a:noAutofit/>
          </a:bodyPr>
          <a:lstStyle/>
          <a:p>
            <a:pPr indent="0" lvl="0" marL="0" marR="0" rtl="0" algn="l">
              <a:lnSpc>
                <a:spcPct val="100000"/>
              </a:lnSpc>
              <a:spcBef>
                <a:spcPts val="0"/>
              </a:spcBef>
              <a:spcAft>
                <a:spcPts val="0"/>
              </a:spcAft>
              <a:buClr>
                <a:schemeClr val="dk1"/>
              </a:buClr>
              <a:buSzPts val="4800"/>
              <a:buFont typeface="Georgia"/>
              <a:buNone/>
            </a:pPr>
            <a:r>
              <a:rPr lang="en-US" sz="4800">
                <a:solidFill>
                  <a:schemeClr val="dk1"/>
                </a:solidFill>
                <a:latin typeface="Georgia"/>
                <a:ea typeface="Georgia"/>
                <a:cs typeface="Georgia"/>
                <a:sym typeface="Georgia"/>
              </a:rPr>
              <a:t>FUTURE WORK</a:t>
            </a:r>
            <a:endParaRPr b="0" i="0" sz="1400" u="none" cap="none" strike="noStrike">
              <a:solidFill>
                <a:srgbClr val="000000"/>
              </a:solidFill>
              <a:latin typeface="Arial"/>
              <a:ea typeface="Arial"/>
              <a:cs typeface="Arial"/>
              <a:sym typeface="Arial"/>
            </a:endParaRPr>
          </a:p>
        </p:txBody>
      </p:sp>
      <p:sp>
        <p:nvSpPr>
          <p:cNvPr id="20" name="Google Shape;20;g3bd7a3c4c40_1_0"/>
          <p:cNvSpPr txBox="1"/>
          <p:nvPr/>
        </p:nvSpPr>
        <p:spPr>
          <a:xfrm>
            <a:off x="32350075" y="5616575"/>
            <a:ext cx="10099800" cy="19065900"/>
          </a:xfrm>
          <a:prstGeom prst="rect">
            <a:avLst/>
          </a:prstGeom>
          <a:noFill/>
          <a:ln cap="flat" cmpd="sng" w="19050">
            <a:solidFill>
              <a:srgbClr val="CC0000"/>
            </a:solidFill>
            <a:prstDash val="solid"/>
            <a:miter lim="800000"/>
            <a:headEnd len="sm" w="sm" type="none"/>
            <a:tailEnd len="sm" w="sm" type="none"/>
          </a:ln>
        </p:spPr>
        <p:txBody>
          <a:bodyPr anchorCtr="0" anchor="t" bIns="228600" lIns="228600" spcFirstLastPara="1" rIns="228600" wrap="square" tIns="228600">
            <a:noAutofit/>
          </a:bodyPr>
          <a:lstStyle/>
          <a:p>
            <a:pPr indent="0" lvl="0" marL="0" rtl="0" algn="l">
              <a:lnSpc>
                <a:spcPct val="115000"/>
              </a:lnSpc>
              <a:spcBef>
                <a:spcPts val="1200"/>
              </a:spcBef>
              <a:spcAft>
                <a:spcPts val="0"/>
              </a:spcAft>
              <a:buClr>
                <a:schemeClr val="dk1"/>
              </a:buClr>
              <a:buSzPts val="1100"/>
              <a:buFont typeface="Arial"/>
              <a:buNone/>
            </a:pPr>
            <a:r>
              <a:rPr lang="en-US" sz="3300">
                <a:solidFill>
                  <a:schemeClr val="dk1"/>
                </a:solidFill>
              </a:rPr>
              <a:t>This project showed that automated analysis of book synopsis text can effectively support both </a:t>
            </a:r>
            <a:r>
              <a:rPr b="1" lang="en-US" sz="3300">
                <a:solidFill>
                  <a:schemeClr val="dk1"/>
                </a:solidFill>
              </a:rPr>
              <a:t>genre classification</a:t>
            </a:r>
            <a:r>
              <a:rPr lang="en-US" sz="3300">
                <a:solidFill>
                  <a:schemeClr val="dk1"/>
                </a:solidFill>
              </a:rPr>
              <a:t> and </a:t>
            </a:r>
            <a:r>
              <a:rPr b="1" lang="en-US" sz="3300">
                <a:solidFill>
                  <a:schemeClr val="dk1"/>
                </a:solidFill>
              </a:rPr>
              <a:t>sentiment prediction</a:t>
            </a:r>
            <a:r>
              <a:rPr lang="en-US" sz="3300">
                <a:solidFill>
                  <a:schemeClr val="dk1"/>
                </a:solidFill>
              </a:rPr>
              <a:t>. Across the two workflows, the results confirm that text-based machine learning methods are capable of extracting meaningful patterns from short book descriptions. In the Python workflow, </a:t>
            </a:r>
            <a:r>
              <a:rPr b="1" lang="en-US" sz="3300">
                <a:solidFill>
                  <a:schemeClr val="dk1"/>
                </a:solidFill>
              </a:rPr>
              <a:t>Logistic Regression with TF-IDF features</a:t>
            </a:r>
            <a:r>
              <a:rPr lang="en-US" sz="3300">
                <a:solidFill>
                  <a:schemeClr val="dk1"/>
                </a:solidFill>
              </a:rPr>
              <a:t> emerged as the strongest classical genre-classification model, achieving </a:t>
            </a:r>
            <a:r>
              <a:rPr b="1" lang="en-US" sz="3300">
                <a:solidFill>
                  <a:schemeClr val="dk1"/>
                </a:solidFill>
              </a:rPr>
              <a:t>77.9% accuracy</a:t>
            </a:r>
            <a:r>
              <a:rPr lang="en-US" sz="3300">
                <a:solidFill>
                  <a:schemeClr val="dk1"/>
                </a:solidFill>
              </a:rPr>
              <a:t> and </a:t>
            </a:r>
            <a:r>
              <a:rPr b="1" lang="en-US" sz="3300">
                <a:solidFill>
                  <a:schemeClr val="dk1"/>
                </a:solidFill>
              </a:rPr>
              <a:t>95.8% ROC-AUC</a:t>
            </a:r>
            <a:r>
              <a:rPr lang="en-US" sz="3300">
                <a:solidFill>
                  <a:schemeClr val="dk1"/>
                </a:solidFill>
              </a:rPr>
              <a:t>, while also outperforming SVM in overall balance of performance. In the R workflow, </a:t>
            </a:r>
            <a:r>
              <a:rPr b="1" lang="en-US" sz="3300">
                <a:solidFill>
                  <a:schemeClr val="dk1"/>
                </a:solidFill>
              </a:rPr>
              <a:t>Logistic Regression</a:t>
            </a:r>
            <a:r>
              <a:rPr lang="en-US" sz="3300">
                <a:solidFill>
                  <a:schemeClr val="dk1"/>
                </a:solidFill>
              </a:rPr>
              <a:t> also performed strongly for sentiment prediction, reaching </a:t>
            </a:r>
            <a:r>
              <a:rPr b="1" lang="en-US" sz="3300">
                <a:solidFill>
                  <a:schemeClr val="dk1"/>
                </a:solidFill>
              </a:rPr>
              <a:t>79.3% accuracy</a:t>
            </a:r>
            <a:r>
              <a:rPr lang="en-US" sz="3300">
                <a:solidFill>
                  <a:schemeClr val="dk1"/>
                </a:solidFill>
              </a:rPr>
              <a:t>, </a:t>
            </a:r>
            <a:r>
              <a:rPr b="1" lang="en-US" sz="3300">
                <a:solidFill>
                  <a:schemeClr val="dk1"/>
                </a:solidFill>
              </a:rPr>
              <a:t>F1 = 0.81</a:t>
            </a:r>
            <a:r>
              <a:rPr lang="en-US" sz="3300">
                <a:solidFill>
                  <a:schemeClr val="dk1"/>
                </a:solidFill>
              </a:rPr>
              <a:t>, and </a:t>
            </a:r>
            <a:r>
              <a:rPr b="1" lang="en-US" sz="3300">
                <a:solidFill>
                  <a:schemeClr val="dk1"/>
                </a:solidFill>
              </a:rPr>
              <a:t>ROC-AUC = 0.889</a:t>
            </a:r>
            <a:r>
              <a:rPr lang="en-US" sz="3300">
                <a:solidFill>
                  <a:schemeClr val="dk1"/>
                </a:solidFill>
              </a:rPr>
              <a:t>, showing that the same general modeling approach remained reliable across a different but related text-classification task.</a:t>
            </a:r>
            <a:endParaRPr sz="33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sz="3300">
                <a:solidFill>
                  <a:schemeClr val="dk1"/>
                </a:solidFill>
              </a:rPr>
              <a:t>Taken together, the R and Python results demonstrate that </a:t>
            </a:r>
            <a:r>
              <a:rPr b="1" lang="en-US" sz="3300">
                <a:solidFill>
                  <a:schemeClr val="dk1"/>
                </a:solidFill>
              </a:rPr>
              <a:t>Logistic Regression combined with TF-IDF is a robust and interpretable baseline for NLP classification problems</a:t>
            </a:r>
            <a:r>
              <a:rPr lang="en-US" sz="3300">
                <a:solidFill>
                  <a:schemeClr val="dk1"/>
                </a:solidFill>
              </a:rPr>
              <a:t>. The Python analysis highlighted its strength for genre prediction, while the R workflow confirmed its usefulness for sentiment prediction using synopsis text and genre information. In addition, the application component made the project practical by translating the trained model into an interactive prediction tool. The deployed app allows users to input genre and synopsis text and receive predictions in real time, showing that the project is not only analytically sound but also usable in a real-world setting.</a:t>
            </a:r>
            <a:endParaRPr sz="3300">
              <a:solidFill>
                <a:schemeClr val="dk1"/>
              </a:solidFill>
            </a:endParaRPr>
          </a:p>
          <a:p>
            <a:pPr indent="0" lvl="0" marL="0" marR="0" rtl="0" algn="l">
              <a:lnSpc>
                <a:spcPct val="100000"/>
              </a:lnSpc>
              <a:spcBef>
                <a:spcPts val="1200"/>
              </a:spcBef>
              <a:spcAft>
                <a:spcPts val="0"/>
              </a:spcAft>
              <a:buClr>
                <a:schemeClr val="dk1"/>
              </a:buClr>
              <a:buSzPts val="2800"/>
              <a:buFont typeface="Arial"/>
              <a:buNone/>
            </a:pPr>
            <a:r>
              <a:t/>
            </a:r>
            <a:endParaRPr sz="3300">
              <a:solidFill>
                <a:schemeClr val="dk1"/>
              </a:solidFill>
            </a:endParaRPr>
          </a:p>
        </p:txBody>
      </p:sp>
      <p:sp>
        <p:nvSpPr>
          <p:cNvPr id="21" name="Google Shape;21;g3bd7a3c4c40_1_0"/>
          <p:cNvSpPr txBox="1"/>
          <p:nvPr/>
        </p:nvSpPr>
        <p:spPr>
          <a:xfrm>
            <a:off x="32372425" y="26063625"/>
            <a:ext cx="10055100" cy="5667900"/>
          </a:xfrm>
          <a:prstGeom prst="rect">
            <a:avLst/>
          </a:prstGeom>
          <a:noFill/>
          <a:ln cap="flat" cmpd="sng" w="19050">
            <a:solidFill>
              <a:srgbClr val="CC0000"/>
            </a:solidFill>
            <a:prstDash val="solid"/>
            <a:miter lim="800000"/>
            <a:headEnd len="sm" w="sm" type="none"/>
            <a:tailEnd len="sm" w="sm" type="none"/>
          </a:ln>
        </p:spPr>
        <p:txBody>
          <a:bodyPr anchorCtr="0" anchor="t" bIns="228600" lIns="228600" spcFirstLastPara="1" rIns="228600" wrap="square" tIns="228600">
            <a:noAutofit/>
          </a:bodyPr>
          <a:lstStyle/>
          <a:p>
            <a:pPr indent="-425450" lvl="0" marL="457200" rtl="0" algn="l">
              <a:lnSpc>
                <a:spcPct val="115000"/>
              </a:lnSpc>
              <a:spcBef>
                <a:spcPts val="1200"/>
              </a:spcBef>
              <a:spcAft>
                <a:spcPts val="0"/>
              </a:spcAft>
              <a:buClr>
                <a:schemeClr val="dk1"/>
              </a:buClr>
              <a:buSzPts val="3100"/>
              <a:buChar char="●"/>
            </a:pPr>
            <a:r>
              <a:rPr lang="en-US" sz="3100">
                <a:solidFill>
                  <a:schemeClr val="dk1"/>
                </a:solidFill>
              </a:rPr>
              <a:t>Incorporate transformer-based embeddings (BERT, RoBERTa) for richer semantic feature extraction</a:t>
            </a:r>
            <a:endParaRPr sz="3100">
              <a:solidFill>
                <a:schemeClr val="dk1"/>
              </a:solidFill>
            </a:endParaRPr>
          </a:p>
          <a:p>
            <a:pPr indent="-425450" lvl="0" marL="457200" rtl="0" algn="l">
              <a:lnSpc>
                <a:spcPct val="115000"/>
              </a:lnSpc>
              <a:spcBef>
                <a:spcPts val="0"/>
              </a:spcBef>
              <a:spcAft>
                <a:spcPts val="0"/>
              </a:spcAft>
              <a:buClr>
                <a:schemeClr val="dk1"/>
              </a:buClr>
              <a:buSzPts val="3100"/>
              <a:buChar char="●"/>
            </a:pPr>
            <a:r>
              <a:rPr lang="en-US" sz="3100">
                <a:solidFill>
                  <a:schemeClr val="dk1"/>
                </a:solidFill>
              </a:rPr>
              <a:t>Address class imbalance using SMOTE or class-weighted loss functions</a:t>
            </a:r>
            <a:endParaRPr sz="3100">
              <a:solidFill>
                <a:schemeClr val="dk1"/>
              </a:solidFill>
            </a:endParaRPr>
          </a:p>
          <a:p>
            <a:pPr indent="-425450" lvl="0" marL="457200" rtl="0" algn="l">
              <a:lnSpc>
                <a:spcPct val="115000"/>
              </a:lnSpc>
              <a:spcBef>
                <a:spcPts val="0"/>
              </a:spcBef>
              <a:spcAft>
                <a:spcPts val="0"/>
              </a:spcAft>
              <a:buClr>
                <a:schemeClr val="dk1"/>
              </a:buClr>
              <a:buSzPts val="3100"/>
              <a:buChar char="●"/>
            </a:pPr>
            <a:r>
              <a:rPr lang="en-US" sz="3100">
                <a:solidFill>
                  <a:schemeClr val="dk1"/>
                </a:solidFill>
              </a:rPr>
              <a:t>Expand the dataset to include more books per underrepresented genre</a:t>
            </a:r>
            <a:endParaRPr sz="3100">
              <a:solidFill>
                <a:schemeClr val="dk1"/>
              </a:solidFill>
            </a:endParaRPr>
          </a:p>
          <a:p>
            <a:pPr indent="0" lvl="0" marL="457200" marR="0" rtl="0" algn="just">
              <a:lnSpc>
                <a:spcPct val="100000"/>
              </a:lnSpc>
              <a:spcBef>
                <a:spcPts val="1200"/>
              </a:spcBef>
              <a:spcAft>
                <a:spcPts val="0"/>
              </a:spcAft>
              <a:buNone/>
            </a:pPr>
            <a:r>
              <a:t/>
            </a:r>
            <a:endParaRPr sz="2800">
              <a:solidFill>
                <a:schemeClr val="dk1"/>
              </a:solidFill>
            </a:endParaRPr>
          </a:p>
          <a:p>
            <a:pPr indent="-342900" lvl="0" marL="342900" marR="0" rtl="0" algn="l">
              <a:lnSpc>
                <a:spcPct val="100000"/>
              </a:lnSpc>
              <a:spcBef>
                <a:spcPts val="1050"/>
              </a:spcBef>
              <a:spcAft>
                <a:spcPts val="0"/>
              </a:spcAft>
              <a:buClr>
                <a:schemeClr val="dk1"/>
              </a:buClr>
              <a:buSzPts val="2100"/>
              <a:buFont typeface="Arial"/>
              <a:buNone/>
            </a:pPr>
            <a:r>
              <a:t/>
            </a:r>
            <a:endParaRPr b="0" i="0" sz="2800" u="none" cap="none" strike="noStrike">
              <a:solidFill>
                <a:schemeClr val="dk1"/>
              </a:solidFill>
              <a:latin typeface="Arial"/>
              <a:ea typeface="Arial"/>
              <a:cs typeface="Arial"/>
              <a:sym typeface="Arial"/>
            </a:endParaRPr>
          </a:p>
          <a:p>
            <a:pPr indent="-342900" lvl="0" marL="342900" marR="0" rtl="0" algn="l">
              <a:lnSpc>
                <a:spcPct val="100000"/>
              </a:lnSpc>
              <a:spcBef>
                <a:spcPts val="1050"/>
              </a:spcBef>
              <a:spcAft>
                <a:spcPts val="0"/>
              </a:spcAft>
              <a:buClr>
                <a:schemeClr val="dk1"/>
              </a:buClr>
              <a:buSzPts val="2100"/>
              <a:buFont typeface="Arial"/>
              <a:buNone/>
            </a:pPr>
            <a:r>
              <a:t/>
            </a:r>
            <a:endParaRPr b="0" i="0" sz="2800" u="none" cap="none" strike="noStrike">
              <a:solidFill>
                <a:schemeClr val="dk1"/>
              </a:solidFill>
              <a:latin typeface="Arial"/>
              <a:ea typeface="Arial"/>
              <a:cs typeface="Arial"/>
              <a:sym typeface="Arial"/>
            </a:endParaRPr>
          </a:p>
          <a:p>
            <a:pPr indent="0" lvl="0" marL="0" marR="0" rtl="0" algn="l">
              <a:lnSpc>
                <a:spcPct val="100000"/>
              </a:lnSpc>
              <a:spcBef>
                <a:spcPts val="1050"/>
              </a:spcBef>
              <a:spcAft>
                <a:spcPts val="0"/>
              </a:spcAft>
              <a:buClr>
                <a:srgbClr val="000000"/>
              </a:buClr>
              <a:buSzPts val="2100"/>
              <a:buFont typeface="Arial"/>
              <a:buNone/>
            </a:pPr>
            <a:r>
              <a:t/>
            </a:r>
            <a:endParaRPr b="0" i="0" sz="2800" u="none" cap="none" strike="noStrike">
              <a:solidFill>
                <a:schemeClr val="dk1"/>
              </a:solidFill>
              <a:latin typeface="Arial"/>
              <a:ea typeface="Arial"/>
              <a:cs typeface="Arial"/>
              <a:sym typeface="Arial"/>
            </a:endParaRPr>
          </a:p>
        </p:txBody>
      </p:sp>
      <p:sp>
        <p:nvSpPr>
          <p:cNvPr id="22" name="Google Shape;22;g3bd7a3c4c40_1_0"/>
          <p:cNvSpPr txBox="1"/>
          <p:nvPr/>
        </p:nvSpPr>
        <p:spPr>
          <a:xfrm>
            <a:off x="0" y="457200"/>
            <a:ext cx="43891200" cy="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Arial"/>
              <a:ea typeface="Arial"/>
              <a:cs typeface="Arial"/>
              <a:sym typeface="Arial"/>
            </a:endParaRPr>
          </a:p>
        </p:txBody>
      </p:sp>
      <p:sp>
        <p:nvSpPr>
          <p:cNvPr id="23" name="Google Shape;23;g3bd7a3c4c40_1_0"/>
          <p:cNvSpPr txBox="1"/>
          <p:nvPr/>
        </p:nvSpPr>
        <p:spPr>
          <a:xfrm>
            <a:off x="0" y="457200"/>
            <a:ext cx="43891200" cy="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Arial"/>
              <a:ea typeface="Arial"/>
              <a:cs typeface="Arial"/>
              <a:sym typeface="Arial"/>
            </a:endParaRPr>
          </a:p>
        </p:txBody>
      </p:sp>
      <p:sp>
        <p:nvSpPr>
          <p:cNvPr id="24" name="Google Shape;24;g3bd7a3c4c40_1_0"/>
          <p:cNvSpPr txBox="1"/>
          <p:nvPr/>
        </p:nvSpPr>
        <p:spPr>
          <a:xfrm>
            <a:off x="0" y="457200"/>
            <a:ext cx="43891200" cy="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Arial"/>
              <a:ea typeface="Arial"/>
              <a:cs typeface="Arial"/>
              <a:sym typeface="Arial"/>
            </a:endParaRPr>
          </a:p>
        </p:txBody>
      </p:sp>
      <p:sp>
        <p:nvSpPr>
          <p:cNvPr id="25" name="Google Shape;25;g3bd7a3c4c40_1_0"/>
          <p:cNvSpPr txBox="1"/>
          <p:nvPr/>
        </p:nvSpPr>
        <p:spPr>
          <a:xfrm>
            <a:off x="1136775" y="14889125"/>
            <a:ext cx="10055100" cy="1068300"/>
          </a:xfrm>
          <a:prstGeom prst="rect">
            <a:avLst/>
          </a:prstGeom>
          <a:noFill/>
          <a:ln>
            <a:noFill/>
          </a:ln>
        </p:spPr>
        <p:txBody>
          <a:bodyPr anchorCtr="1" anchor="ctr" bIns="228600" lIns="228600" spcFirstLastPara="1" rIns="228600" wrap="square" tIns="228600">
            <a:noAutofit/>
          </a:bodyPr>
          <a:lstStyle/>
          <a:p>
            <a:pPr indent="0" lvl="0" marL="0" marR="0" rtl="0" algn="l">
              <a:lnSpc>
                <a:spcPct val="100000"/>
              </a:lnSpc>
              <a:spcBef>
                <a:spcPts val="0"/>
              </a:spcBef>
              <a:spcAft>
                <a:spcPts val="0"/>
              </a:spcAft>
              <a:buClr>
                <a:schemeClr val="dk1"/>
              </a:buClr>
              <a:buSzPts val="4800"/>
              <a:buFont typeface="Georgia"/>
              <a:buNone/>
            </a:pPr>
            <a:r>
              <a:rPr i="0" lang="en-US" sz="4800" u="none" cap="none" strike="noStrike">
                <a:solidFill>
                  <a:schemeClr val="dk1"/>
                </a:solidFill>
                <a:latin typeface="Georgia"/>
                <a:ea typeface="Georgia"/>
                <a:cs typeface="Georgia"/>
                <a:sym typeface="Georgia"/>
              </a:rPr>
              <a:t>METHODOLOGY</a:t>
            </a:r>
            <a:endParaRPr i="0" sz="4800" u="none" cap="none" strike="noStrike">
              <a:solidFill>
                <a:srgbClr val="000000"/>
              </a:solidFill>
              <a:latin typeface="Georgia"/>
              <a:ea typeface="Georgia"/>
              <a:cs typeface="Georgia"/>
              <a:sym typeface="Georgia"/>
            </a:endParaRPr>
          </a:p>
        </p:txBody>
      </p:sp>
      <p:sp>
        <p:nvSpPr>
          <p:cNvPr id="26" name="Google Shape;26;g3bd7a3c4c40_1_0"/>
          <p:cNvSpPr txBox="1"/>
          <p:nvPr/>
        </p:nvSpPr>
        <p:spPr>
          <a:xfrm>
            <a:off x="791025" y="15957425"/>
            <a:ext cx="10746600" cy="15500700"/>
          </a:xfrm>
          <a:prstGeom prst="rect">
            <a:avLst/>
          </a:prstGeom>
          <a:noFill/>
          <a:ln cap="flat" cmpd="sng" w="19050">
            <a:solidFill>
              <a:srgbClr val="CC0000"/>
            </a:solidFill>
            <a:prstDash val="solid"/>
            <a:miter lim="800000"/>
            <a:headEnd len="sm" w="sm" type="none"/>
            <a:tailEnd len="sm" w="sm" type="none"/>
          </a:ln>
        </p:spPr>
        <p:txBody>
          <a:bodyPr anchorCtr="0" anchor="t" bIns="228600" lIns="228600" spcFirstLastPara="1" rIns="228600" wrap="square" tIns="228600">
            <a:noAutofit/>
          </a:bodyPr>
          <a:lstStyle/>
          <a:p>
            <a:pPr indent="0" lvl="0" marL="0" rtl="0" algn="l">
              <a:lnSpc>
                <a:spcPct val="115000"/>
              </a:lnSpc>
              <a:spcBef>
                <a:spcPts val="1200"/>
              </a:spcBef>
              <a:spcAft>
                <a:spcPts val="1200"/>
              </a:spcAft>
              <a:buNone/>
            </a:pPr>
            <a:r>
              <a:t/>
            </a:r>
            <a:endParaRPr b="1" sz="2200">
              <a:solidFill>
                <a:schemeClr val="dk1"/>
              </a:solidFill>
            </a:endParaRPr>
          </a:p>
        </p:txBody>
      </p:sp>
      <p:pic>
        <p:nvPicPr>
          <p:cNvPr id="27" name="Google Shape;27;g3bd7a3c4c40_1_0"/>
          <p:cNvPicPr preferRelativeResize="0"/>
          <p:nvPr/>
        </p:nvPicPr>
        <p:blipFill rotWithShape="1">
          <a:blip r:embed="rId3">
            <a:alphaModFix/>
          </a:blip>
          <a:srcRect b="0" l="0" r="0" t="0"/>
          <a:stretch/>
        </p:blipFill>
        <p:spPr>
          <a:xfrm>
            <a:off x="31160175" y="457200"/>
            <a:ext cx="11289700" cy="3070450"/>
          </a:xfrm>
          <a:prstGeom prst="rect">
            <a:avLst/>
          </a:prstGeom>
          <a:noFill/>
          <a:ln>
            <a:noFill/>
          </a:ln>
        </p:spPr>
      </p:pic>
      <p:pic>
        <p:nvPicPr>
          <p:cNvPr id="28" name="Google Shape;28;g3bd7a3c4c40_1_0"/>
          <p:cNvPicPr preferRelativeResize="0"/>
          <p:nvPr/>
        </p:nvPicPr>
        <p:blipFill>
          <a:blip r:embed="rId4">
            <a:alphaModFix/>
          </a:blip>
          <a:stretch>
            <a:fillRect/>
          </a:stretch>
        </p:blipFill>
        <p:spPr>
          <a:xfrm>
            <a:off x="1136775" y="15957425"/>
            <a:ext cx="9890299" cy="14648775"/>
          </a:xfrm>
          <a:prstGeom prst="rect">
            <a:avLst/>
          </a:prstGeom>
          <a:noFill/>
          <a:ln>
            <a:noFill/>
          </a:ln>
        </p:spPr>
      </p:pic>
      <p:pic>
        <p:nvPicPr>
          <p:cNvPr id="29" name="Google Shape;29;g3bd7a3c4c40_1_0"/>
          <p:cNvPicPr preferRelativeResize="0"/>
          <p:nvPr/>
        </p:nvPicPr>
        <p:blipFill>
          <a:blip r:embed="rId5">
            <a:alphaModFix/>
          </a:blip>
          <a:stretch>
            <a:fillRect/>
          </a:stretch>
        </p:blipFill>
        <p:spPr>
          <a:xfrm>
            <a:off x="12412650" y="5578500"/>
            <a:ext cx="18974011" cy="7391400"/>
          </a:xfrm>
          <a:prstGeom prst="rect">
            <a:avLst/>
          </a:prstGeom>
          <a:noFill/>
          <a:ln>
            <a:noFill/>
          </a:ln>
        </p:spPr>
      </p:pic>
      <p:pic>
        <p:nvPicPr>
          <p:cNvPr id="30" name="Google Shape;30;g3bd7a3c4c40_1_0"/>
          <p:cNvPicPr preferRelativeResize="0"/>
          <p:nvPr/>
        </p:nvPicPr>
        <p:blipFill>
          <a:blip r:embed="rId6">
            <a:alphaModFix/>
          </a:blip>
          <a:stretch>
            <a:fillRect/>
          </a:stretch>
        </p:blipFill>
        <p:spPr>
          <a:xfrm>
            <a:off x="12118375" y="15717875"/>
            <a:ext cx="9890299" cy="5062026"/>
          </a:xfrm>
          <a:prstGeom prst="rect">
            <a:avLst/>
          </a:prstGeom>
          <a:noFill/>
          <a:ln>
            <a:noFill/>
          </a:ln>
        </p:spPr>
      </p:pic>
      <p:pic>
        <p:nvPicPr>
          <p:cNvPr id="31" name="Google Shape;31;g3bd7a3c4c40_1_0"/>
          <p:cNvPicPr preferRelativeResize="0"/>
          <p:nvPr/>
        </p:nvPicPr>
        <p:blipFill rotWithShape="1">
          <a:blip r:embed="rId7">
            <a:alphaModFix/>
          </a:blip>
          <a:srcRect b="-20913" l="0" r="-12982" t="7931"/>
          <a:stretch/>
        </p:blipFill>
        <p:spPr>
          <a:xfrm>
            <a:off x="11690225" y="21575850"/>
            <a:ext cx="10746600" cy="6088000"/>
          </a:xfrm>
          <a:prstGeom prst="rect">
            <a:avLst/>
          </a:prstGeom>
          <a:noFill/>
          <a:ln>
            <a:noFill/>
          </a:ln>
        </p:spPr>
      </p:pic>
      <p:pic>
        <p:nvPicPr>
          <p:cNvPr id="32" name="Google Shape;32;g3bd7a3c4c40_1_0"/>
          <p:cNvPicPr preferRelativeResize="0"/>
          <p:nvPr/>
        </p:nvPicPr>
        <p:blipFill>
          <a:blip r:embed="rId8">
            <a:alphaModFix/>
          </a:blip>
          <a:stretch>
            <a:fillRect/>
          </a:stretch>
        </p:blipFill>
        <p:spPr>
          <a:xfrm>
            <a:off x="22021750" y="26980050"/>
            <a:ext cx="9890301" cy="5269025"/>
          </a:xfrm>
          <a:prstGeom prst="rect">
            <a:avLst/>
          </a:prstGeom>
          <a:noFill/>
          <a:ln>
            <a:noFill/>
          </a:ln>
        </p:spPr>
      </p:pic>
      <p:pic>
        <p:nvPicPr>
          <p:cNvPr id="33" name="Google Shape;33;g3bd7a3c4c40_1_0"/>
          <p:cNvPicPr preferRelativeResize="0"/>
          <p:nvPr/>
        </p:nvPicPr>
        <p:blipFill>
          <a:blip r:embed="rId9">
            <a:alphaModFix/>
          </a:blip>
          <a:stretch>
            <a:fillRect/>
          </a:stretch>
        </p:blipFill>
        <p:spPr>
          <a:xfrm>
            <a:off x="21753875" y="15583375"/>
            <a:ext cx="10055101" cy="5269001"/>
          </a:xfrm>
          <a:prstGeom prst="rect">
            <a:avLst/>
          </a:prstGeom>
          <a:noFill/>
          <a:ln>
            <a:noFill/>
          </a:ln>
        </p:spPr>
      </p:pic>
      <p:pic>
        <p:nvPicPr>
          <p:cNvPr id="34" name="Google Shape;34;g3bd7a3c4c40_1_0"/>
          <p:cNvPicPr preferRelativeResize="0"/>
          <p:nvPr/>
        </p:nvPicPr>
        <p:blipFill>
          <a:blip r:embed="rId10">
            <a:alphaModFix/>
          </a:blip>
          <a:stretch>
            <a:fillRect/>
          </a:stretch>
        </p:blipFill>
        <p:spPr>
          <a:xfrm>
            <a:off x="21843175" y="21091600"/>
            <a:ext cx="10099799" cy="6572250"/>
          </a:xfrm>
          <a:prstGeom prst="rect">
            <a:avLst/>
          </a:prstGeom>
          <a:noFill/>
          <a:ln>
            <a:noFill/>
          </a:ln>
        </p:spPr>
      </p:pic>
      <p:pic>
        <p:nvPicPr>
          <p:cNvPr id="35" name="Google Shape;35;g3bd7a3c4c40_1_0"/>
          <p:cNvPicPr preferRelativeResize="0"/>
          <p:nvPr/>
        </p:nvPicPr>
        <p:blipFill>
          <a:blip r:embed="rId11">
            <a:alphaModFix/>
          </a:blip>
          <a:stretch>
            <a:fillRect/>
          </a:stretch>
        </p:blipFill>
        <p:spPr>
          <a:xfrm>
            <a:off x="12412650" y="26781850"/>
            <a:ext cx="9134474" cy="5467226"/>
          </a:xfrm>
          <a:prstGeom prst="rect">
            <a:avLst/>
          </a:prstGeom>
          <a:noFill/>
          <a:ln>
            <a:noFill/>
          </a:ln>
        </p:spPr>
      </p:pic>
      <p:sp>
        <p:nvSpPr>
          <p:cNvPr id="36" name="Google Shape;36;g3bd7a3c4c40_1_0"/>
          <p:cNvSpPr txBox="1"/>
          <p:nvPr/>
        </p:nvSpPr>
        <p:spPr>
          <a:xfrm>
            <a:off x="12412750" y="13081550"/>
            <a:ext cx="18974100" cy="2262600"/>
          </a:xfrm>
          <a:prstGeom prst="rect">
            <a:avLst/>
          </a:prstGeom>
          <a:noFill/>
          <a:ln>
            <a:noFill/>
          </a:ln>
        </p:spPr>
        <p:txBody>
          <a:bodyPr anchorCtr="0" anchor="t" bIns="91425" lIns="91425" spcFirstLastPara="1" rIns="91425" wrap="square" tIns="91425">
            <a:spAutoFit/>
          </a:bodyPr>
          <a:lstStyle/>
          <a:p>
            <a:pPr indent="-355600" lvl="0" marL="457200" rtl="0" algn="l">
              <a:lnSpc>
                <a:spcPct val="115000"/>
              </a:lnSpc>
              <a:spcBef>
                <a:spcPts val="1200"/>
              </a:spcBef>
              <a:spcAft>
                <a:spcPts val="0"/>
              </a:spcAft>
              <a:buClr>
                <a:schemeClr val="dk1"/>
              </a:buClr>
              <a:buSzPts val="2000"/>
              <a:buChar char="●"/>
            </a:pPr>
            <a:r>
              <a:rPr lang="en-US" sz="2000">
                <a:solidFill>
                  <a:schemeClr val="dk1"/>
                </a:solidFill>
              </a:rPr>
              <a:t>Logistic Regression achieved a </a:t>
            </a:r>
            <a:r>
              <a:rPr b="1" lang="en-US" sz="2000">
                <a:solidFill>
                  <a:schemeClr val="dk1"/>
                </a:solidFill>
              </a:rPr>
              <a:t>ROC-AUC of 95.8%</a:t>
            </a:r>
            <a:r>
              <a:rPr lang="en-US" sz="2000">
                <a:solidFill>
                  <a:schemeClr val="dk1"/>
                </a:solidFill>
              </a:rPr>
              <a:t>, significantly outperforming Linear SVM (83.1%)</a:t>
            </a:r>
            <a:endParaRPr sz="2000">
              <a:solidFill>
                <a:schemeClr val="dk1"/>
              </a:solidFill>
            </a:endParaRPr>
          </a:p>
          <a:p>
            <a:pPr indent="-355600" lvl="0" marL="457200" rtl="0" algn="l">
              <a:lnSpc>
                <a:spcPct val="115000"/>
              </a:lnSpc>
              <a:spcBef>
                <a:spcPts val="0"/>
              </a:spcBef>
              <a:spcAft>
                <a:spcPts val="0"/>
              </a:spcAft>
              <a:buClr>
                <a:schemeClr val="dk1"/>
              </a:buClr>
              <a:buSzPts val="2000"/>
              <a:buChar char="●"/>
            </a:pPr>
            <a:r>
              <a:rPr lang="en-US" sz="2000">
                <a:solidFill>
                  <a:schemeClr val="dk1"/>
                </a:solidFill>
              </a:rPr>
              <a:t>Genres with the highest F1 scores were </a:t>
            </a:r>
            <a:r>
              <a:rPr b="1" lang="en-US" sz="2000">
                <a:solidFill>
                  <a:schemeClr val="dk1"/>
                </a:solidFill>
              </a:rPr>
              <a:t>fantasy, history, travel, and sports</a:t>
            </a:r>
            <a:r>
              <a:rPr lang="en-US" sz="2000">
                <a:solidFill>
                  <a:schemeClr val="dk1"/>
                </a:solidFill>
              </a:rPr>
              <a:t> (F1 &gt; 0.82)</a:t>
            </a:r>
            <a:endParaRPr sz="2000">
              <a:solidFill>
                <a:schemeClr val="dk1"/>
              </a:solidFill>
            </a:endParaRPr>
          </a:p>
          <a:p>
            <a:pPr indent="-355600" lvl="0" marL="457200" rtl="0" algn="l">
              <a:lnSpc>
                <a:spcPct val="115000"/>
              </a:lnSpc>
              <a:spcBef>
                <a:spcPts val="0"/>
              </a:spcBef>
              <a:spcAft>
                <a:spcPts val="0"/>
              </a:spcAft>
              <a:buClr>
                <a:schemeClr val="dk1"/>
              </a:buClr>
              <a:buSzPts val="2000"/>
              <a:buChar char="●"/>
            </a:pPr>
            <a:r>
              <a:rPr lang="en-US" sz="2000">
                <a:solidFill>
                  <a:schemeClr val="dk1"/>
                </a:solidFill>
              </a:rPr>
              <a:t>Class imbalance affected horror and science fiction, which had fewer training samples</a:t>
            </a:r>
            <a:endParaRPr sz="2000">
              <a:solidFill>
                <a:schemeClr val="dk1"/>
              </a:solidFill>
            </a:endParaRPr>
          </a:p>
          <a:p>
            <a:pPr indent="-355600" lvl="0" marL="457200" rtl="0" algn="l">
              <a:lnSpc>
                <a:spcPct val="115000"/>
              </a:lnSpc>
              <a:spcBef>
                <a:spcPts val="0"/>
              </a:spcBef>
              <a:spcAft>
                <a:spcPts val="0"/>
              </a:spcAft>
              <a:buClr>
                <a:schemeClr val="dk1"/>
              </a:buClr>
              <a:buSzPts val="2000"/>
              <a:buChar char="●"/>
            </a:pPr>
            <a:r>
              <a:rPr lang="en-US" sz="2000">
                <a:solidFill>
                  <a:schemeClr val="dk1"/>
                </a:solidFill>
              </a:rPr>
              <a:t>Positive sentiment scores were most prevalent in </a:t>
            </a:r>
            <a:r>
              <a:rPr b="1" lang="en-US" sz="2000">
                <a:solidFill>
                  <a:schemeClr val="dk1"/>
                </a:solidFill>
              </a:rPr>
              <a:t>romance and travel</a:t>
            </a:r>
            <a:r>
              <a:rPr lang="en-US" sz="2000">
                <a:solidFill>
                  <a:schemeClr val="dk1"/>
                </a:solidFill>
              </a:rPr>
              <a:t> genres</a:t>
            </a:r>
            <a:endParaRPr sz="2000">
              <a:solidFill>
                <a:schemeClr val="dk1"/>
              </a:solidFill>
            </a:endParaRPr>
          </a:p>
          <a:p>
            <a:pPr indent="-355600" lvl="0" marL="457200" rtl="0" algn="l">
              <a:lnSpc>
                <a:spcPct val="115000"/>
              </a:lnSpc>
              <a:spcBef>
                <a:spcPts val="0"/>
              </a:spcBef>
              <a:spcAft>
                <a:spcPts val="0"/>
              </a:spcAft>
              <a:buClr>
                <a:schemeClr val="dk1"/>
              </a:buClr>
              <a:buSzPts val="2000"/>
              <a:buChar char="●"/>
            </a:pPr>
            <a:r>
              <a:rPr lang="en-US" sz="2000">
                <a:solidFill>
                  <a:schemeClr val="dk1"/>
                </a:solidFill>
              </a:rPr>
              <a:t>LLM-based zero-shot classification via </a:t>
            </a:r>
            <a:r>
              <a:rPr lang="en-US" sz="2000">
                <a:solidFill>
                  <a:srgbClr val="188038"/>
                </a:solidFill>
                <a:latin typeface="Roboto Mono"/>
                <a:ea typeface="Roboto Mono"/>
                <a:cs typeface="Roboto Mono"/>
                <a:sym typeface="Roboto Mono"/>
              </a:rPr>
              <a:t>mall</a:t>
            </a:r>
            <a:r>
              <a:rPr lang="en-US" sz="2000">
                <a:solidFill>
                  <a:schemeClr val="dk1"/>
                </a:solidFill>
              </a:rPr>
              <a:t> demonstrated competitive performance without any labelled training data</a:t>
            </a:r>
            <a:endParaRPr sz="2000">
              <a:solidFill>
                <a:schemeClr val="dk1"/>
              </a:solidFill>
            </a:endParaRPr>
          </a:p>
          <a:p>
            <a:pPr indent="-355600" lvl="0" marL="457200" rtl="0" algn="l">
              <a:lnSpc>
                <a:spcPct val="115000"/>
              </a:lnSpc>
              <a:spcBef>
                <a:spcPts val="0"/>
              </a:spcBef>
              <a:spcAft>
                <a:spcPts val="1200"/>
              </a:spcAft>
              <a:buClr>
                <a:schemeClr val="dk1"/>
              </a:buClr>
              <a:buSzPts val="2000"/>
              <a:buChar char="●"/>
            </a:pPr>
            <a:r>
              <a:rPr lang="en-US" sz="2000">
                <a:solidFill>
                  <a:schemeClr val="dk1"/>
                </a:solidFill>
              </a:rPr>
              <a:t>Confusion matrix revealed highest misclassification between science and science fiction genres.</a:t>
            </a:r>
            <a:endParaRPr sz="2000">
              <a:solidFill>
                <a:schemeClr val="dk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2008-05-03T03:01:56Z</dcterms:created>
  <dc:creator>Genigraphics 800.790.4001</dc:creator>
</cp:coreProperties>
</file>