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8" r:id="rId3"/>
    <p:sldId id="259" r:id="rId4"/>
    <p:sldId id="261" r:id="rId5"/>
    <p:sldId id="260" r:id="rId6"/>
    <p:sldId id="258" r:id="rId7"/>
    <p:sldId id="262" r:id="rId8"/>
    <p:sldId id="263" r:id="rId9"/>
    <p:sldId id="266" r:id="rId10"/>
    <p:sldId id="264" r:id="rId11"/>
    <p:sldId id="267" r:id="rId12"/>
    <p:sldId id="265"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8A38AA-8748-4A0D-88A8-7314C82536E7}" type="datetimeFigureOut">
              <a:rPr lang="en-US"/>
              <a:t>3/10/2012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89F30-38B8-41B8-8598-2C9400D9D214}" type="slidenum">
              <a:rPr lang="en-US"/>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1</a:t>
            </a:fld>
            <a:endParaRPr lang="en-US"/>
          </a:p>
        </p:txBody>
      </p:sp>
    </p:spTree>
    <p:extLst>
      <p:ext uri="{BB962C8B-B14F-4D97-AF65-F5344CB8AC3E}">
        <p14:creationId xmlns:p14="http://schemas.microsoft.com/office/powerpoint/2010/main" val="2920668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10</a:t>
            </a:fld>
            <a:endParaRPr lang="en-US"/>
          </a:p>
        </p:txBody>
      </p:sp>
    </p:spTree>
    <p:extLst>
      <p:ext uri="{BB962C8B-B14F-4D97-AF65-F5344CB8AC3E}">
        <p14:creationId xmlns:p14="http://schemas.microsoft.com/office/powerpoint/2010/main" val="845893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11</a:t>
            </a:fld>
            <a:endParaRPr lang="en-US"/>
          </a:p>
        </p:txBody>
      </p:sp>
    </p:spTree>
    <p:extLst>
      <p:ext uri="{BB962C8B-B14F-4D97-AF65-F5344CB8AC3E}">
        <p14:creationId xmlns:p14="http://schemas.microsoft.com/office/powerpoint/2010/main" val="3121676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12</a:t>
            </a:fld>
            <a:endParaRPr lang="en-US"/>
          </a:p>
        </p:txBody>
      </p:sp>
    </p:spTree>
    <p:extLst>
      <p:ext uri="{BB962C8B-B14F-4D97-AF65-F5344CB8AC3E}">
        <p14:creationId xmlns:p14="http://schemas.microsoft.com/office/powerpoint/2010/main" val="158575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13</a:t>
            </a:fld>
            <a:endParaRPr lang="en-US"/>
          </a:p>
        </p:txBody>
      </p:sp>
    </p:spTree>
    <p:extLst>
      <p:ext uri="{BB962C8B-B14F-4D97-AF65-F5344CB8AC3E}">
        <p14:creationId xmlns:p14="http://schemas.microsoft.com/office/powerpoint/2010/main" val="239964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14</a:t>
            </a:fld>
            <a:endParaRPr lang="en-US"/>
          </a:p>
        </p:txBody>
      </p:sp>
    </p:spTree>
    <p:extLst>
      <p:ext uri="{BB962C8B-B14F-4D97-AF65-F5344CB8AC3E}">
        <p14:creationId xmlns:p14="http://schemas.microsoft.com/office/powerpoint/2010/main" val="831225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2</a:t>
            </a:fld>
            <a:endParaRPr lang="en-US"/>
          </a:p>
        </p:txBody>
      </p:sp>
    </p:spTree>
    <p:extLst>
      <p:ext uri="{BB962C8B-B14F-4D97-AF65-F5344CB8AC3E}">
        <p14:creationId xmlns:p14="http://schemas.microsoft.com/office/powerpoint/2010/main" val="2436786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3</a:t>
            </a:fld>
            <a:endParaRPr lang="en-US"/>
          </a:p>
        </p:txBody>
      </p:sp>
    </p:spTree>
    <p:extLst>
      <p:ext uri="{BB962C8B-B14F-4D97-AF65-F5344CB8AC3E}">
        <p14:creationId xmlns:p14="http://schemas.microsoft.com/office/powerpoint/2010/main" val="27088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4</a:t>
            </a:fld>
            <a:endParaRPr lang="en-US"/>
          </a:p>
        </p:txBody>
      </p:sp>
    </p:spTree>
    <p:extLst>
      <p:ext uri="{BB962C8B-B14F-4D97-AF65-F5344CB8AC3E}">
        <p14:creationId xmlns:p14="http://schemas.microsoft.com/office/powerpoint/2010/main" val="3090808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5</a:t>
            </a:fld>
            <a:endParaRPr lang="en-US"/>
          </a:p>
        </p:txBody>
      </p:sp>
    </p:spTree>
    <p:extLst>
      <p:ext uri="{BB962C8B-B14F-4D97-AF65-F5344CB8AC3E}">
        <p14:creationId xmlns:p14="http://schemas.microsoft.com/office/powerpoint/2010/main" val="3370152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6</a:t>
            </a:fld>
            <a:endParaRPr lang="en-US"/>
          </a:p>
        </p:txBody>
      </p:sp>
    </p:spTree>
    <p:extLst>
      <p:ext uri="{BB962C8B-B14F-4D97-AF65-F5344CB8AC3E}">
        <p14:creationId xmlns:p14="http://schemas.microsoft.com/office/powerpoint/2010/main" val="2703750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7</a:t>
            </a:fld>
            <a:endParaRPr lang="en-US"/>
          </a:p>
        </p:txBody>
      </p:sp>
    </p:spTree>
    <p:extLst>
      <p:ext uri="{BB962C8B-B14F-4D97-AF65-F5344CB8AC3E}">
        <p14:creationId xmlns:p14="http://schemas.microsoft.com/office/powerpoint/2010/main" val="92256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8</a:t>
            </a:fld>
            <a:endParaRPr lang="en-US"/>
          </a:p>
        </p:txBody>
      </p:sp>
    </p:spTree>
    <p:extLst>
      <p:ext uri="{BB962C8B-B14F-4D97-AF65-F5344CB8AC3E}">
        <p14:creationId xmlns:p14="http://schemas.microsoft.com/office/powerpoint/2010/main" val="375920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789F30-38B8-41B8-8598-2C9400D9D214}" type="slidenum">
              <a:rPr lang="en-US"/>
              <a:t>9</a:t>
            </a:fld>
            <a:endParaRPr lang="en-US"/>
          </a:p>
        </p:txBody>
      </p:sp>
    </p:spTree>
    <p:extLst>
      <p:ext uri="{BB962C8B-B14F-4D97-AF65-F5344CB8AC3E}">
        <p14:creationId xmlns:p14="http://schemas.microsoft.com/office/powerpoint/2010/main" val="51674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254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203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3543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933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293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8485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15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924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6442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781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685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51893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r-project.org/" TargetMode="External"/><Relationship Id="rId3" Type="http://schemas.openxmlformats.org/officeDocument/2006/relationships/hyperlink" Target="http://www.openoffice.org/" TargetMode="External"/><Relationship Id="rId7" Type="http://schemas.openxmlformats.org/officeDocument/2006/relationships/hyperlink" Target="http://www.statcrunch.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keypress.com/x5656.xml" TargetMode="External"/><Relationship Id="rId5" Type="http://schemas.openxmlformats.org/officeDocument/2006/relationships/hyperlink" Target="http://www-01.ibm.com/software/analytics/spss/academic/" TargetMode="External"/><Relationship Id="rId4" Type="http://schemas.openxmlformats.org/officeDocument/2006/relationships/hyperlink" Target="http://www.minitab.com/en-US/default.aspx" TargetMode="External"/><Relationship Id="rId9" Type="http://schemas.openxmlformats.org/officeDocument/2006/relationships/hyperlink" Target="http://www.tableausoftware.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ducation.ti.com/educationportal/sites/US/nonProductSingle/activitybook_83_statistic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youtube.com/watch?v=LVuaRxTNZR8" TargetMode="External"/><Relationship Id="rId4" Type="http://schemas.openxmlformats.org/officeDocument/2006/relationships/hyperlink" Target="http://education.ti.com/educationportal/sites/US/nonProductSingle/graphing_course_comparision.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20.csueastbay.edu/library/scaa/tutoring.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kydrive.live.com/view.aspx/DeAnzaCollegeCSUEB%5e_Interface.pptx?cid=83d08b420bbc4ff9&amp;app=PowerPoi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ci.csueastbay.edu/statistic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20.csueastbay.edu/prospective/index.html" TargetMode="External"/><Relationship Id="rId5" Type="http://schemas.openxmlformats.org/officeDocument/2006/relationships/hyperlink" Target="http://algebra.sci.csueastbay.edu/~esuess/index.html" TargetMode="External"/><Relationship Id="rId4" Type="http://schemas.openxmlformats.org/officeDocument/2006/relationships/hyperlink" Target="http://www20.csueastbay.edu/csci/departments/math-cs/index.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finance.yahoo.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arnegiefoundation.org/statwa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aculty.deanza.edu/solerfrank/classes/course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faculty.deanza.edu/solerfrank/classlist/" TargetMode="External"/><Relationship Id="rId4" Type="http://schemas.openxmlformats.org/officeDocument/2006/relationships/hyperlink" Target="http://faculty.deanza.edu/solerfrank/stories/storyReader$8"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a:cs typeface="Calibri"/>
              </a:rPr>
              <a:t>De Anza College - CSUEB</a:t>
            </a:r>
            <a:br>
              <a:rPr lang="it-IT">
                <a:cs typeface="Calibri"/>
              </a:rPr>
            </a:br>
            <a:r>
              <a:rPr lang="it-IT">
                <a:cs typeface="Calibri"/>
              </a:rPr>
              <a:t>Interface</a:t>
            </a:r>
            <a:endParaRPr lang="en-US">
              <a:cs typeface="Calibri"/>
            </a:endParaRPr>
          </a:p>
        </p:txBody>
      </p:sp>
      <p:sp>
        <p:nvSpPr>
          <p:cNvPr id="3" name="Subtitle 2"/>
          <p:cNvSpPr>
            <a:spLocks noGrp="1"/>
          </p:cNvSpPr>
          <p:nvPr>
            <p:ph type="subTitle" idx="1"/>
          </p:nvPr>
        </p:nvSpPr>
        <p:spPr/>
        <p:txBody>
          <a:bodyPr>
            <a:normAutofit fontScale="92500"/>
          </a:bodyPr>
          <a:lstStyle/>
          <a:p>
            <a:r>
              <a:rPr lang="en-US">
                <a:cs typeface="Calibri"/>
              </a:rPr>
              <a:t>Eric A. Suess</a:t>
            </a:r>
          </a:p>
          <a:p>
            <a:r>
              <a:rPr lang="en-US">
                <a:cs typeface="Calibri"/>
              </a:rPr>
              <a:t>Department of Statistics and Biostatics</a:t>
            </a:r>
          </a:p>
          <a:p>
            <a:r>
              <a:rPr lang="en-US">
                <a:cs typeface="Calibri"/>
              </a:rPr>
              <a:t>eric.suess@csueastbay.edu</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Software or Calculator?</a:t>
            </a:r>
          </a:p>
        </p:txBody>
      </p:sp>
      <p:sp>
        <p:nvSpPr>
          <p:cNvPr id="3" name="Content Placeholder 2"/>
          <p:cNvSpPr>
            <a:spLocks noGrp="1"/>
          </p:cNvSpPr>
          <p:nvPr>
            <p:ph idx="1"/>
          </p:nvPr>
        </p:nvSpPr>
        <p:spPr/>
        <p:txBody>
          <a:bodyPr>
            <a:normAutofit fontScale="85000" lnSpcReduction="20000"/>
          </a:bodyPr>
          <a:lstStyle/>
          <a:p>
            <a:r>
              <a:rPr lang="en-US">
                <a:latin typeface="Calibri"/>
                <a:cs typeface="Calibri"/>
              </a:rPr>
              <a:t>MS Excel - free in the MS Skydrive</a:t>
            </a:r>
          </a:p>
          <a:p>
            <a:r>
              <a:rPr lang="en-US">
                <a:latin typeface="Calibri"/>
                <a:cs typeface="Calibri"/>
              </a:rPr>
              <a:t>google docs, spreadsheet, forms</a:t>
            </a:r>
          </a:p>
          <a:p>
            <a:r>
              <a:rPr lang="en-US">
                <a:latin typeface="Calibri"/>
                <a:cs typeface="Calibri"/>
              </a:rPr>
              <a:t>OpenOffice Spreadsheet </a:t>
            </a:r>
            <a:r>
              <a:rPr lang="en-US" sz="1125">
                <a:latin typeface="Calibri"/>
                <a:cs typeface="Calibri"/>
                <a:hlinkClick r:id="rId3"/>
              </a:rPr>
              <a:t>http://www.openoffice.org/</a:t>
            </a:r>
          </a:p>
          <a:p>
            <a:r>
              <a:rPr lang="en-US">
                <a:latin typeface="Calibri"/>
                <a:cs typeface="Calibri"/>
              </a:rPr>
              <a:t>Minitab </a:t>
            </a:r>
            <a:r>
              <a:rPr lang="en-US" sz="1125">
                <a:latin typeface="Calibri"/>
                <a:cs typeface="Calibri"/>
                <a:hlinkClick r:id="rId4"/>
              </a:rPr>
              <a:t>http://www.minitab.com/en-US/default.aspx</a:t>
            </a:r>
          </a:p>
          <a:p>
            <a:r>
              <a:rPr lang="en-US">
                <a:latin typeface="Calibri"/>
                <a:cs typeface="Calibri"/>
              </a:rPr>
              <a:t>SPSS </a:t>
            </a:r>
            <a:r>
              <a:rPr lang="en-US" sz="1125">
                <a:latin typeface="Calibri"/>
                <a:cs typeface="Calibri"/>
                <a:hlinkClick r:id="rId5"/>
              </a:rPr>
              <a:t>http://www-01.ibm.com/software/analytics/spss/academic/</a:t>
            </a:r>
          </a:p>
          <a:p>
            <a:r>
              <a:rPr lang="en-US">
                <a:latin typeface="Calibri"/>
                <a:cs typeface="Calibri"/>
              </a:rPr>
              <a:t>Fathom </a:t>
            </a:r>
            <a:r>
              <a:rPr lang="en-US" sz="1125">
                <a:latin typeface="Calibri"/>
                <a:cs typeface="Calibri"/>
                <a:hlinkClick r:id="rId6"/>
              </a:rPr>
              <a:t>http://www.keypress.com/x5656.xml</a:t>
            </a:r>
          </a:p>
          <a:p>
            <a:r>
              <a:rPr lang="en-US">
                <a:latin typeface="Calibri"/>
                <a:cs typeface="Calibri"/>
              </a:rPr>
              <a:t>Stat Crunch </a:t>
            </a:r>
            <a:r>
              <a:rPr lang="en-US" sz="1125">
                <a:latin typeface="Calibri"/>
                <a:cs typeface="Calibri"/>
                <a:hlinkClick r:id="rId7"/>
              </a:rPr>
              <a:t>http://www.statcrunch.com/</a:t>
            </a:r>
          </a:p>
          <a:p>
            <a:r>
              <a:rPr lang="en-US">
                <a:latin typeface="Calibri"/>
                <a:cs typeface="Calibri"/>
              </a:rPr>
              <a:t>JMP, SAS </a:t>
            </a:r>
          </a:p>
          <a:p>
            <a:r>
              <a:rPr lang="en-US">
                <a:latin typeface="Calibri"/>
                <a:cs typeface="Calibri"/>
              </a:rPr>
              <a:t>R </a:t>
            </a:r>
            <a:r>
              <a:rPr lang="en-US" sz="1125">
                <a:latin typeface="Calibri"/>
                <a:cs typeface="Calibri"/>
                <a:hlinkClick r:id="rId8"/>
              </a:rPr>
              <a:t>http://www.r-project.org/</a:t>
            </a:r>
          </a:p>
          <a:p>
            <a:r>
              <a:rPr lang="en-US">
                <a:latin typeface="Calibri"/>
                <a:cs typeface="Calibri"/>
              </a:rPr>
              <a:t>tableau </a:t>
            </a:r>
            <a:r>
              <a:rPr lang="en-US" sz="1125">
                <a:latin typeface="Calibri"/>
                <a:cs typeface="Calibri"/>
                <a:hlinkClick r:id="rId9"/>
              </a:rPr>
              <a:t>http://www.tableausoftware.com/</a:t>
            </a:r>
          </a:p>
        </p:txBody>
      </p:sp>
    </p:spTree>
    <p:extLst>
      <p:ext uri="{BB962C8B-B14F-4D97-AF65-F5344CB8AC3E}">
        <p14:creationId xmlns:p14="http://schemas.microsoft.com/office/powerpoint/2010/main" val="230139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Software or Calculator?</a:t>
            </a:r>
          </a:p>
        </p:txBody>
      </p:sp>
      <p:sp>
        <p:nvSpPr>
          <p:cNvPr id="3" name="Content Placeholder 2"/>
          <p:cNvSpPr>
            <a:spLocks noGrp="1"/>
          </p:cNvSpPr>
          <p:nvPr>
            <p:ph idx="1"/>
          </p:nvPr>
        </p:nvSpPr>
        <p:spPr/>
        <p:txBody>
          <a:bodyPr/>
          <a:lstStyle/>
          <a:p>
            <a:r>
              <a:rPr lang="en-US">
                <a:latin typeface="Calibri"/>
                <a:cs typeface="Calibri"/>
              </a:rPr>
              <a:t>Statistics Handbook for the TI83    </a:t>
            </a:r>
            <a:r>
              <a:rPr lang="en-US" sz="1125">
                <a:latin typeface="Calibri"/>
                <a:cs typeface="Calibri"/>
                <a:hlinkClick r:id="rId3"/>
              </a:rPr>
              <a:t>http://education.ti.com/educationportal/sites/US/nonProductSingle/activitybook_83_statistics.html</a:t>
            </a:r>
          </a:p>
          <a:p>
            <a:r>
              <a:rPr lang="en-US">
                <a:latin typeface="Calibri"/>
                <a:cs typeface="Calibri"/>
              </a:rPr>
              <a:t>Nspire</a:t>
            </a:r>
            <a:r>
              <a:rPr lang="en-US" sz="1125">
                <a:latin typeface="Calibri"/>
                <a:cs typeface="Calibri"/>
              </a:rPr>
              <a:t> </a:t>
            </a:r>
            <a:r>
              <a:rPr lang="en-US" sz="1125">
                <a:latin typeface="Calibri"/>
                <a:cs typeface="Calibri"/>
                <a:hlinkClick r:id="rId4"/>
              </a:rPr>
              <a:t>http://education.ti.com/educationportal/sites/US/nonProductSingle/graphing_course_comparision.html</a:t>
            </a:r>
          </a:p>
          <a:p>
            <a:r>
              <a:rPr lang="en-US">
                <a:latin typeface="Calibri"/>
                <a:cs typeface="Calibri"/>
              </a:rPr>
              <a:t>Microsoft Mathematics 4.0</a:t>
            </a:r>
            <a:r>
              <a:rPr lang="en-US" sz="1125">
                <a:latin typeface="Calibri"/>
                <a:cs typeface="Calibri"/>
              </a:rPr>
              <a:t> </a:t>
            </a:r>
            <a:r>
              <a:rPr lang="en-US" sz="1125">
                <a:latin typeface="Calibri"/>
                <a:cs typeface="Calibri"/>
                <a:hlinkClick r:id="rId5"/>
              </a:rPr>
              <a:t>http://www.youtube.com/watch?v=LVuaRxTNZR8</a:t>
            </a:r>
          </a:p>
        </p:txBody>
      </p:sp>
    </p:spTree>
    <p:extLst>
      <p:ext uri="{BB962C8B-B14F-4D97-AF65-F5344CB8AC3E}">
        <p14:creationId xmlns:p14="http://schemas.microsoft.com/office/powerpoint/2010/main" val="67316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cs typeface="Calibri"/>
              </a:rPr>
              <a:t>Statistics Support Group for Instructors</a:t>
            </a:r>
          </a:p>
        </p:txBody>
      </p:sp>
      <p:sp>
        <p:nvSpPr>
          <p:cNvPr id="3" name="Content Placeholder 2"/>
          <p:cNvSpPr>
            <a:spLocks noGrp="1"/>
          </p:cNvSpPr>
          <p:nvPr>
            <p:ph idx="1"/>
          </p:nvPr>
        </p:nvSpPr>
        <p:spPr/>
        <p:txBody>
          <a:bodyPr/>
          <a:lstStyle/>
          <a:p>
            <a:pPr marL="0" indent="0">
              <a:buNone/>
            </a:pPr>
            <a:endParaRPr lang="en-US">
              <a:latin typeface="Calibri"/>
              <a:cs typeface="Calibri"/>
            </a:endParaRPr>
          </a:p>
          <a:p>
            <a:r>
              <a:rPr lang="en-US">
                <a:latin typeface="Calibri"/>
                <a:cs typeface="Calibri"/>
              </a:rPr>
              <a:t>Idea Exchange, once a year have a meeting of the minds on curriculum and projects.</a:t>
            </a:r>
          </a:p>
          <a:p>
            <a:r>
              <a:rPr lang="en-US">
                <a:latin typeface="Calibri"/>
                <a:cs typeface="Calibri"/>
              </a:rPr>
              <a:t>Math Special Project course</a:t>
            </a:r>
          </a:p>
        </p:txBody>
      </p:sp>
    </p:spTree>
    <p:extLst>
      <p:ext uri="{BB962C8B-B14F-4D97-AF65-F5344CB8AC3E}">
        <p14:creationId xmlns:p14="http://schemas.microsoft.com/office/powerpoint/2010/main" val="394305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Tutoring</a:t>
            </a:r>
          </a:p>
        </p:txBody>
      </p:sp>
      <p:sp>
        <p:nvSpPr>
          <p:cNvPr id="3" name="Content Placeholder 2"/>
          <p:cNvSpPr>
            <a:spLocks noGrp="1"/>
          </p:cNvSpPr>
          <p:nvPr>
            <p:ph idx="1"/>
          </p:nvPr>
        </p:nvSpPr>
        <p:spPr/>
        <p:txBody>
          <a:bodyPr/>
          <a:lstStyle/>
          <a:p>
            <a:r>
              <a:rPr lang="en-US">
                <a:cs typeface="Calibri"/>
              </a:rPr>
              <a:t>SCAA </a:t>
            </a:r>
            <a:r>
              <a:rPr lang="en-US" sz="1125">
                <a:cs typeface="Calibri"/>
                <a:hlinkClick r:id="rId3"/>
              </a:rPr>
              <a:t>http://www20.csueastbay.edu/library/scaa/tutoring.html</a:t>
            </a:r>
          </a:p>
          <a:p>
            <a:r>
              <a:rPr lang="en-US">
                <a:cs typeface="Calibri"/>
              </a:rPr>
              <a:t>Tutoring is an excellent job skill for students of Mathematics and Statistics majors</a:t>
            </a:r>
          </a:p>
          <a:p>
            <a:r>
              <a:rPr lang="en-US">
                <a:cs typeface="Calibri"/>
              </a:rPr>
              <a:t>Being able to explain what a mathematical formula means in words and what it is useful for is great preparation for a job interview.</a:t>
            </a:r>
          </a:p>
        </p:txBody>
      </p:sp>
    </p:spTree>
    <p:extLst>
      <p:ext uri="{BB962C8B-B14F-4D97-AF65-F5344CB8AC3E}">
        <p14:creationId xmlns:p14="http://schemas.microsoft.com/office/powerpoint/2010/main" val="167729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Continue the Interaction</a:t>
            </a:r>
          </a:p>
        </p:txBody>
      </p:sp>
      <p:sp>
        <p:nvSpPr>
          <p:cNvPr id="3" name="Content Placeholder 2"/>
          <p:cNvSpPr>
            <a:spLocks noGrp="1"/>
          </p:cNvSpPr>
          <p:nvPr>
            <p:ph idx="1"/>
          </p:nvPr>
        </p:nvSpPr>
        <p:spPr/>
        <p:txBody>
          <a:bodyPr/>
          <a:lstStyle/>
          <a:p>
            <a:pPr marL="0" indent="0">
              <a:buNone/>
            </a:pPr>
            <a:endParaRPr lang="en-US">
              <a:latin typeface="Calibri"/>
              <a:cs typeface="Calibri"/>
            </a:endParaRPr>
          </a:p>
          <a:p>
            <a:r>
              <a:rPr lang="en-US">
                <a:latin typeface="Calibri"/>
                <a:cs typeface="Calibri"/>
              </a:rPr>
              <a:t>Ideas?</a:t>
            </a:r>
          </a:p>
          <a:p>
            <a:r>
              <a:rPr lang="en-US">
                <a:latin typeface="Calibri"/>
                <a:cs typeface="Calibri"/>
              </a:rPr>
              <a:t>my email: eric.suess@csueastbay.edu</a:t>
            </a:r>
          </a:p>
        </p:txBody>
      </p:sp>
    </p:spTree>
    <p:extLst>
      <p:ext uri="{BB962C8B-B14F-4D97-AF65-F5344CB8AC3E}">
        <p14:creationId xmlns:p14="http://schemas.microsoft.com/office/powerpoint/2010/main" val="424343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Presentation is available at:</a:t>
            </a:r>
          </a:p>
        </p:txBody>
      </p:sp>
      <p:sp>
        <p:nvSpPr>
          <p:cNvPr id="3" name="Content Placeholder 2"/>
          <p:cNvSpPr>
            <a:spLocks noGrp="1"/>
          </p:cNvSpPr>
          <p:nvPr>
            <p:ph idx="1"/>
          </p:nvPr>
        </p:nvSpPr>
        <p:spPr/>
        <p:txBody>
          <a:bodyPr/>
          <a:lstStyle/>
          <a:p>
            <a:pPr marL="0" indent="0">
              <a:buNone/>
            </a:pPr>
            <a:r>
              <a:rPr lang="en-US">
                <a:solidFill>
                  <a:srgbClr val="000000"/>
                </a:solidFill>
                <a:latin typeface="Calibri"/>
                <a:cs typeface="Calibri"/>
              </a:rPr>
              <a:t>bitly</a:t>
            </a:r>
          </a:p>
          <a:p>
            <a:pPr marL="0" indent="0">
              <a:buNone/>
            </a:pPr>
            <a:endParaRPr lang="en-US">
              <a:solidFill>
                <a:srgbClr val="000000"/>
              </a:solidFill>
              <a:latin typeface="Calibri"/>
              <a:cs typeface="Calibri"/>
            </a:endParaRPr>
          </a:p>
          <a:p>
            <a:pPr marL="0" indent="0">
              <a:buNone/>
            </a:pPr>
            <a:r>
              <a:rPr lang="en-US" u="sng">
                <a:solidFill>
                  <a:srgbClr val="1155CC"/>
                </a:solidFill>
                <a:latin typeface="arial"/>
                <a:cs typeface="arial"/>
              </a:rPr>
              <a:t>http://sdrv.ms/wqjn2o</a:t>
            </a:r>
          </a:p>
          <a:p>
            <a:pPr marL="0" indent="0">
              <a:buNone/>
            </a:pPr>
            <a:endParaRPr lang="en-US">
              <a:latin typeface="Calibri"/>
              <a:cs typeface="Calibri"/>
            </a:endParaRPr>
          </a:p>
          <a:p>
            <a:pPr marL="0" indent="0">
              <a:buNone/>
            </a:pPr>
            <a:endParaRPr lang="en-US" u="sng">
              <a:solidFill>
                <a:srgbClr val="1155CC"/>
              </a:solidFill>
              <a:latin typeface="arial"/>
              <a:cs typeface="arial"/>
            </a:endParaRPr>
          </a:p>
          <a:p>
            <a:pPr marL="0" indent="0">
              <a:buNone/>
            </a:pPr>
            <a:r>
              <a:rPr lang="en-US">
                <a:solidFill>
                  <a:srgbClr val="1155CC"/>
                </a:solidFill>
                <a:latin typeface="arial"/>
                <a:cs typeface="arial"/>
                <a:hlinkClick r:id="rId3"/>
              </a:rPr>
              <a:t>https://skydrive.live.com/view.aspx/DeAnzaCollegeCSUEB%5E_Interface.pptx?cid=83d08b420bbc4ff9&amp;app=PowerPoint</a:t>
            </a:r>
          </a:p>
          <a:p>
            <a:pPr marL="0" indent="0">
              <a:buNone/>
            </a:pPr>
            <a:endParaRPr lang="en-US">
              <a:solidFill>
                <a:srgbClr val="000000"/>
              </a:solidFill>
              <a:latin typeface="Calibri"/>
              <a:cs typeface="Calibri"/>
            </a:endParaRPr>
          </a:p>
          <a:p>
            <a:pPr marL="0" indent="0">
              <a:buNone/>
            </a:pPr>
            <a:endParaRPr lang="en-US">
              <a:solidFill>
                <a:srgbClr val="000000"/>
              </a:solidFill>
              <a:latin typeface="Calibri"/>
              <a:cs typeface="Calibri"/>
            </a:endParaRPr>
          </a:p>
          <a:p>
            <a:pPr marL="0" indent="0">
              <a:buNone/>
            </a:pPr>
            <a:endParaRPr lang="en-US">
              <a:solidFill>
                <a:srgbClr val="000000"/>
              </a:solidFill>
              <a:latin typeface="Calibri"/>
              <a:cs typeface="Calibri"/>
            </a:endParaRPr>
          </a:p>
        </p:txBody>
      </p:sp>
    </p:spTree>
    <p:extLst>
      <p:ext uri="{BB962C8B-B14F-4D97-AF65-F5344CB8AC3E}">
        <p14:creationId xmlns:p14="http://schemas.microsoft.com/office/powerpoint/2010/main" val="113472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Introductions</a:t>
            </a:r>
          </a:p>
        </p:txBody>
      </p:sp>
      <p:sp>
        <p:nvSpPr>
          <p:cNvPr id="3" name="Content Placeholder 2"/>
          <p:cNvSpPr>
            <a:spLocks noGrp="1"/>
          </p:cNvSpPr>
          <p:nvPr>
            <p:ph idx="1"/>
          </p:nvPr>
        </p:nvSpPr>
        <p:spPr/>
        <p:txBody>
          <a:bodyPr>
            <a:normAutofit fontScale="92500" lnSpcReduction="10000"/>
          </a:bodyPr>
          <a:lstStyle/>
          <a:p>
            <a:r>
              <a:rPr lang="en-US">
                <a:cs typeface="Calibri"/>
              </a:rPr>
              <a:t>My name is Eric Suess.  I am currently the Chair of the Department of Statistics and Biostatistics and CSU East Bay.</a:t>
            </a:r>
          </a:p>
          <a:p>
            <a:r>
              <a:rPr lang="en-US">
                <a:cs typeface="Calibri"/>
              </a:rPr>
              <a:t>We offer undergraduate service courses in Statistics.</a:t>
            </a:r>
          </a:p>
          <a:p>
            <a:r>
              <a:rPr lang="en-US">
                <a:cs typeface="Calibri"/>
              </a:rPr>
              <a:t>BS Statistics major, minor</a:t>
            </a:r>
          </a:p>
          <a:p>
            <a:r>
              <a:rPr lang="en-US">
                <a:cs typeface="Calibri"/>
              </a:rPr>
              <a:t>MS Statistics, options in Applied, Computational, Mathematical, Actuarial Science</a:t>
            </a:r>
          </a:p>
          <a:p>
            <a:r>
              <a:rPr lang="en-US">
                <a:cs typeface="Calibri"/>
              </a:rPr>
              <a:t>Post-bac Certificates</a:t>
            </a:r>
          </a:p>
        </p:txBody>
      </p:sp>
    </p:spTree>
    <p:extLst>
      <p:ext uri="{BB962C8B-B14F-4D97-AF65-F5344CB8AC3E}">
        <p14:creationId xmlns:p14="http://schemas.microsoft.com/office/powerpoint/2010/main" val="53801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Links:</a:t>
            </a:r>
          </a:p>
        </p:txBody>
      </p:sp>
      <p:sp>
        <p:nvSpPr>
          <p:cNvPr id="3" name="Content Placeholder 2"/>
          <p:cNvSpPr>
            <a:spLocks noGrp="1"/>
          </p:cNvSpPr>
          <p:nvPr>
            <p:ph idx="1"/>
          </p:nvPr>
        </p:nvSpPr>
        <p:spPr/>
        <p:txBody>
          <a:bodyPr>
            <a:normAutofit/>
          </a:bodyPr>
          <a:lstStyle/>
          <a:p>
            <a:r>
              <a:rPr lang="en-US">
                <a:latin typeface="Calibri"/>
                <a:cs typeface="Calibri"/>
              </a:rPr>
              <a:t>Dept. of Stat and Biostat </a:t>
            </a:r>
            <a:r>
              <a:rPr lang="en-US" sz="1125">
                <a:latin typeface="Calibri"/>
                <a:cs typeface="Calibri"/>
                <a:hlinkClick r:id="rId3"/>
              </a:rPr>
              <a:t>http://www.sci.csueastbay.edu/statistics/</a:t>
            </a:r>
          </a:p>
          <a:p>
            <a:r>
              <a:rPr lang="en-US">
                <a:latin typeface="Calibri"/>
                <a:cs typeface="Calibri"/>
              </a:rPr>
              <a:t>Dept. of Math </a:t>
            </a:r>
            <a:r>
              <a:rPr lang="en-US" sz="1125">
                <a:latin typeface="Calibri"/>
                <a:cs typeface="Calibri"/>
                <a:hlinkClick r:id="rId4"/>
              </a:rPr>
              <a:t>http://www20.csueastbay.edu/csci/departments/math-cs/index.html</a:t>
            </a:r>
          </a:p>
          <a:p>
            <a:r>
              <a:rPr lang="en-US">
                <a:latin typeface="Calibri"/>
                <a:cs typeface="Calibri"/>
              </a:rPr>
              <a:t>My website </a:t>
            </a:r>
            <a:r>
              <a:rPr lang="en-US" sz="1125">
                <a:latin typeface="Calibri"/>
                <a:cs typeface="Calibri"/>
                <a:hlinkClick r:id="rId5"/>
              </a:rPr>
              <a:t>http://algebra.sci.csueastbay.edu/~esuess/index.html</a:t>
            </a:r>
          </a:p>
          <a:p>
            <a:r>
              <a:rPr lang="en-US">
                <a:latin typeface="Calibri"/>
                <a:cs typeface="Calibri"/>
              </a:rPr>
              <a:t>How to become at student </a:t>
            </a:r>
            <a:r>
              <a:rPr lang="en-US" sz="1125">
                <a:latin typeface="Calibri"/>
                <a:cs typeface="Calibri"/>
                <a:hlinkClick r:id="rId6"/>
              </a:rPr>
              <a:t>http://www20.csueastbay.edu/prospective/index.html</a:t>
            </a:r>
          </a:p>
        </p:txBody>
      </p:sp>
    </p:spTree>
    <p:extLst>
      <p:ext uri="{BB962C8B-B14F-4D97-AF65-F5344CB8AC3E}">
        <p14:creationId xmlns:p14="http://schemas.microsoft.com/office/powerpoint/2010/main" val="307553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My interests</a:t>
            </a:r>
          </a:p>
        </p:txBody>
      </p:sp>
      <p:sp>
        <p:nvSpPr>
          <p:cNvPr id="3" name="Content Placeholder 2"/>
          <p:cNvSpPr>
            <a:spLocks noGrp="1"/>
          </p:cNvSpPr>
          <p:nvPr>
            <p:ph idx="1"/>
          </p:nvPr>
        </p:nvSpPr>
        <p:spPr/>
        <p:txBody>
          <a:bodyPr/>
          <a:lstStyle/>
          <a:p>
            <a:r>
              <a:rPr lang="en-US">
                <a:cs typeface="Calibri"/>
              </a:rPr>
              <a:t>Time Series Analysis </a:t>
            </a:r>
            <a:r>
              <a:rPr lang="en-US">
                <a:cs typeface="Calibri"/>
                <a:hlinkClick r:id="rId3"/>
              </a:rPr>
              <a:t>finance.yahoo.com</a:t>
            </a:r>
          </a:p>
          <a:p>
            <a:r>
              <a:rPr lang="en-US">
                <a:cs typeface="Calibri"/>
              </a:rPr>
              <a:t>Bayesian Statistics</a:t>
            </a:r>
          </a:p>
          <a:p>
            <a:r>
              <a:rPr lang="en-US">
                <a:cs typeface="Calibri"/>
              </a:rPr>
              <a:t>Computational Statistics</a:t>
            </a:r>
          </a:p>
          <a:p>
            <a:r>
              <a:rPr lang="en-US">
                <a:cs typeface="Calibri"/>
              </a:rPr>
              <a:t>Epidemiology</a:t>
            </a:r>
          </a:p>
          <a:p>
            <a:r>
              <a:rPr lang="en-US">
                <a:cs typeface="Calibri"/>
              </a:rPr>
              <a:t>Consulting</a:t>
            </a:r>
          </a:p>
          <a:p>
            <a:r>
              <a:rPr lang="en-US">
                <a:cs typeface="Calibri"/>
              </a:rPr>
              <a:t>Statistics Education</a:t>
            </a:r>
          </a:p>
        </p:txBody>
      </p:sp>
    </p:spTree>
    <p:extLst>
      <p:ext uri="{BB962C8B-B14F-4D97-AF65-F5344CB8AC3E}">
        <p14:creationId xmlns:p14="http://schemas.microsoft.com/office/powerpoint/2010/main" val="234849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
            </a:r>
            <a:br>
              <a:rPr lang="en-US"/>
            </a:br>
            <a:r>
              <a:rPr lang="en-US">
                <a:solidFill>
                  <a:srgbClr val="000000"/>
                </a:solidFill>
                <a:latin typeface="Calibri"/>
                <a:cs typeface="Calibri"/>
              </a:rPr>
              <a:t>MPS Math Performance Success</a:t>
            </a:r>
            <a:br>
              <a:rPr lang="en-US">
                <a:solidFill>
                  <a:srgbClr val="000000"/>
                </a:solidFill>
                <a:latin typeface="Calibri"/>
                <a:cs typeface="Calibri"/>
              </a:rPr>
            </a:br>
            <a:endParaRPr lang="en-US">
              <a:solidFill>
                <a:srgbClr val="000000"/>
              </a:solidFill>
              <a:latin typeface="Calibri"/>
              <a:cs typeface="Calibri"/>
            </a:endParaRPr>
          </a:p>
        </p:txBody>
      </p:sp>
      <p:sp>
        <p:nvSpPr>
          <p:cNvPr id="3" name="Content Placeholder 2"/>
          <p:cNvSpPr>
            <a:spLocks noGrp="1"/>
          </p:cNvSpPr>
          <p:nvPr>
            <p:ph idx="1"/>
          </p:nvPr>
        </p:nvSpPr>
        <p:spPr/>
        <p:txBody>
          <a:bodyPr/>
          <a:lstStyle/>
          <a:p>
            <a:pPr marL="0" indent="0">
              <a:buNone/>
            </a:pPr>
            <a:endParaRPr lang="en-US">
              <a:latin typeface="Calibri"/>
              <a:cs typeface="Calibri"/>
            </a:endParaRPr>
          </a:p>
          <a:p>
            <a:r>
              <a:rPr lang="en-US">
                <a:latin typeface="Calibri"/>
                <a:cs typeface="Calibri"/>
              </a:rPr>
              <a:t>I have been very interested in your MPS program.  </a:t>
            </a:r>
          </a:p>
          <a:p>
            <a:r>
              <a:rPr lang="en-US">
                <a:latin typeface="Calibri"/>
                <a:cs typeface="Calibri"/>
              </a:rPr>
              <a:t>Supporting the study and success of Math students is a great thing!</a:t>
            </a:r>
          </a:p>
        </p:txBody>
      </p:sp>
    </p:spTree>
    <p:extLst>
      <p:ext uri="{BB962C8B-B14F-4D97-AF65-F5344CB8AC3E}">
        <p14:creationId xmlns:p14="http://schemas.microsoft.com/office/powerpoint/2010/main" val="3381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StatWay</a:t>
            </a:r>
          </a:p>
        </p:txBody>
      </p:sp>
      <p:sp>
        <p:nvSpPr>
          <p:cNvPr id="3" name="Content Placeholder 2"/>
          <p:cNvSpPr>
            <a:spLocks noGrp="1"/>
          </p:cNvSpPr>
          <p:nvPr>
            <p:ph idx="1"/>
          </p:nvPr>
        </p:nvSpPr>
        <p:spPr/>
        <p:txBody>
          <a:bodyPr>
            <a:normAutofit fontScale="47500" lnSpcReduction="20000"/>
          </a:bodyPr>
          <a:lstStyle/>
          <a:p>
            <a:pPr marL="0" indent="0">
              <a:buNone/>
            </a:pPr>
            <a:r>
              <a:rPr lang="en-US">
                <a:solidFill>
                  <a:srgbClr val="000000"/>
                </a:solidFill>
                <a:latin typeface="Calibri"/>
                <a:cs typeface="Calibri"/>
              </a:rPr>
              <a:t>Carnegie Foundation for the Advancement of Teaching </a:t>
            </a:r>
            <a:r>
              <a:rPr lang="en-US">
                <a:solidFill>
                  <a:srgbClr val="000000"/>
                </a:solidFill>
                <a:latin typeface="Calibri"/>
                <a:cs typeface="Calibri"/>
                <a:hlinkClick r:id="rId3"/>
              </a:rPr>
              <a:t>http://www.carnegiefoundation.org/statway</a:t>
            </a:r>
          </a:p>
          <a:p>
            <a:pPr marL="0" indent="0">
              <a:buNone/>
            </a:pPr>
            <a:r>
              <a:rPr lang="en-US">
                <a:solidFill>
                  <a:srgbClr val="000000"/>
                </a:solidFill>
                <a:latin typeface="Calibri"/>
                <a:cs typeface="Calibri"/>
              </a:rPr>
              <a:t/>
            </a:r>
            <a:br>
              <a:rPr lang="en-US">
                <a:solidFill>
                  <a:srgbClr val="000000"/>
                </a:solidFill>
                <a:latin typeface="Calibri"/>
                <a:cs typeface="Calibri"/>
              </a:rPr>
            </a:br>
            <a:r>
              <a:rPr lang="en-US">
                <a:solidFill>
                  <a:srgbClr val="586B7A"/>
                </a:solidFill>
                <a:latin typeface="Arial"/>
                <a:cs typeface="Calibri"/>
              </a:rPr>
              <a:t>Overview</a:t>
            </a:r>
            <a:r>
              <a:rPr lang="en-US">
                <a:solidFill>
                  <a:srgbClr val="000000"/>
                </a:solidFill>
                <a:latin typeface="Calibri"/>
                <a:cs typeface="Calibri"/>
              </a:rPr>
              <a:t/>
            </a:r>
            <a:br>
              <a:rPr lang="en-US">
                <a:solidFill>
                  <a:srgbClr val="000000"/>
                </a:solidFill>
                <a:latin typeface="Calibri"/>
                <a:cs typeface="Calibri"/>
              </a:rPr>
            </a:br>
            <a:r>
              <a:rPr lang="en-US">
                <a:solidFill>
                  <a:srgbClr val="343434"/>
                </a:solidFill>
                <a:latin typeface="Arial"/>
                <a:cs typeface="Calibri"/>
              </a:rPr>
              <a:t>   The Carnegie Statway™ Networked Improvement Community is focused on statistics, data analysis and quantitative reasoning. These mathematics skills are essential for a growing number of occupations and professions, and are those needed for making decisions under conditions of uncertainty, an inescapable condition of modern life. This is the math that will help students understand the world around them and it is the math they can use right now. Statway™ is designed as a one-year pathway that culminates in college-level statistics. The year-long experience will concentrate on statistical content with requisite arithmetic and algebraic concepts taught and applied in the context of statistics. The Statway™ pathway is structured especially to serve students planning to transfer and continue further studies in humanities or social sciences. Students who have unexpected success in quantitative courses, particularly when their experiences of mathematics has been difficult before, may become emboldened and may decide to take more mathematics.</a:t>
            </a:r>
            <a:r>
              <a:rPr lang="en-US">
                <a:solidFill>
                  <a:srgbClr val="000000"/>
                </a:solidFill>
                <a:latin typeface="Calibri"/>
                <a:cs typeface="Calibri"/>
              </a:rPr>
              <a:t/>
            </a:r>
            <a:br>
              <a:rPr lang="en-US">
                <a:solidFill>
                  <a:srgbClr val="000000"/>
                </a:solidFill>
                <a:latin typeface="Calibri"/>
                <a:cs typeface="Calibri"/>
              </a:rPr>
            </a:br>
            <a:r>
              <a:rPr lang="en-US">
                <a:solidFill>
                  <a:srgbClr val="343434"/>
                </a:solidFill>
                <a:latin typeface="Arial"/>
                <a:cs typeface="Calibri"/>
              </a:rPr>
              <a:t>   This pathway includes newly developed curricula as well as an intensive student engagement component within the classroom environment focused on increasing student motivation and tenacity. These supports include the information and the skills needed for academic success as well as tools that will help students to navigate college.</a:t>
            </a:r>
            <a:r>
              <a:rPr lang="en-US">
                <a:solidFill>
                  <a:srgbClr val="000000"/>
                </a:solidFill>
                <a:latin typeface="Calibri"/>
                <a:cs typeface="Calibri"/>
              </a:rPr>
              <a:t/>
            </a:r>
            <a:br>
              <a:rPr lang="en-US">
                <a:solidFill>
                  <a:srgbClr val="000000"/>
                </a:solidFill>
                <a:latin typeface="Calibri"/>
                <a:cs typeface="Calibri"/>
              </a:rPr>
            </a:br>
            <a:r>
              <a:rPr lang="en-US">
                <a:solidFill>
                  <a:srgbClr val="343434"/>
                </a:solidFill>
                <a:latin typeface="Arial"/>
                <a:cs typeface="Calibri"/>
              </a:rPr>
              <a:t>   Statway™ online materials were launched in 19 community colleges in five states in August 2011. In addition to lessons and student supports, the pathway includes MyStatway™, online out-of-class activities and homework. These take the place of a textbook, which is not required.</a:t>
            </a:r>
          </a:p>
          <a:p>
            <a:pPr marL="0" indent="0">
              <a:buNone/>
            </a:pPr>
            <a:endParaRPr lang="en-US">
              <a:solidFill>
                <a:srgbClr val="000000"/>
              </a:solidFill>
              <a:latin typeface="Calibri"/>
              <a:cs typeface="Calibri"/>
            </a:endParaRPr>
          </a:p>
        </p:txBody>
      </p:sp>
    </p:spTree>
    <p:extLst>
      <p:ext uri="{BB962C8B-B14F-4D97-AF65-F5344CB8AC3E}">
        <p14:creationId xmlns:p14="http://schemas.microsoft.com/office/powerpoint/2010/main" val="153749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cs typeface="Calibri"/>
              </a:rPr>
              <a:t>What are the things the CSU is looking for in CC Statistics students?</a:t>
            </a:r>
          </a:p>
        </p:txBody>
      </p:sp>
      <p:sp>
        <p:nvSpPr>
          <p:cNvPr id="3" name="Content Placeholder 2"/>
          <p:cNvSpPr>
            <a:spLocks noGrp="1"/>
          </p:cNvSpPr>
          <p:nvPr>
            <p:ph idx="1"/>
          </p:nvPr>
        </p:nvSpPr>
        <p:spPr/>
        <p:txBody>
          <a:bodyPr>
            <a:normAutofit/>
          </a:bodyPr>
          <a:lstStyle/>
          <a:p>
            <a:r>
              <a:rPr lang="en-US">
                <a:solidFill>
                  <a:srgbClr val="000000"/>
                </a:solidFill>
                <a:latin typeface="Calibri"/>
                <a:cs typeface="Calibri"/>
              </a:rPr>
              <a:t>Math 10 </a:t>
            </a:r>
            <a:r>
              <a:rPr lang="en-US" sz="1125">
                <a:solidFill>
                  <a:srgbClr val="000000"/>
                </a:solidFill>
                <a:latin typeface="Calibri"/>
                <a:cs typeface="Calibri"/>
                <a:hlinkClick r:id="rId3"/>
              </a:rPr>
              <a:t>http://faculty.deanza.edu/solerfrank/classes/course1</a:t>
            </a:r>
          </a:p>
          <a:p>
            <a:r>
              <a:rPr lang="en-US">
                <a:solidFill>
                  <a:srgbClr val="000000"/>
                </a:solidFill>
                <a:latin typeface="Calibri"/>
                <a:cs typeface="Calibri"/>
              </a:rPr>
              <a:t>Math 23 </a:t>
            </a:r>
            <a:r>
              <a:rPr lang="en-US" sz="1125">
                <a:solidFill>
                  <a:srgbClr val="000000"/>
                </a:solidFill>
                <a:latin typeface="Calibri"/>
                <a:cs typeface="Calibri"/>
                <a:hlinkClick r:id="rId4"/>
              </a:rPr>
              <a:t>http://faculty.deanza.edu/solerfrank/stories/storyReader$8</a:t>
            </a:r>
          </a:p>
          <a:p>
            <a:r>
              <a:rPr lang="en-US">
                <a:solidFill>
                  <a:srgbClr val="000000"/>
                </a:solidFill>
                <a:latin typeface="Calibri"/>
                <a:cs typeface="Calibri"/>
              </a:rPr>
              <a:t>Math Special Project </a:t>
            </a:r>
            <a:r>
              <a:rPr lang="en-US" sz="1125">
                <a:solidFill>
                  <a:srgbClr val="000000"/>
                </a:solidFill>
                <a:latin typeface="Calibri"/>
                <a:cs typeface="Calibri"/>
                <a:hlinkClick r:id="rId5"/>
              </a:rPr>
              <a:t>http://faculty.deanza.edu/solerfrank/classlist/</a:t>
            </a:r>
          </a:p>
          <a:p>
            <a:r>
              <a:rPr lang="en-US">
                <a:solidFill>
                  <a:srgbClr val="000000"/>
                </a:solidFill>
                <a:latin typeface="Calibri"/>
                <a:cs typeface="Calibri"/>
              </a:rPr>
              <a:t>Transferable units</a:t>
            </a:r>
          </a:p>
          <a:p>
            <a:r>
              <a:rPr lang="en-US" sz="3600">
                <a:latin typeface="Calibri"/>
                <a:cs typeface="Calibri"/>
              </a:rPr>
              <a:t>Major level courses</a:t>
            </a:r>
          </a:p>
          <a:p>
            <a:pPr marL="0" indent="0">
              <a:buNone/>
            </a:pPr>
            <a:endParaRPr lang="en-US" sz="3600">
              <a:latin typeface="Calibri"/>
              <a:cs typeface="Calibri"/>
            </a:endParaRPr>
          </a:p>
        </p:txBody>
      </p:sp>
    </p:spTree>
    <p:extLst>
      <p:ext uri="{BB962C8B-B14F-4D97-AF65-F5344CB8AC3E}">
        <p14:creationId xmlns:p14="http://schemas.microsoft.com/office/powerpoint/2010/main" val="296704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cs typeface="Calibri"/>
              </a:rPr>
              <a:t>Our Stat 1000 - Elements of Probability and Statistics</a:t>
            </a:r>
          </a:p>
        </p:txBody>
      </p:sp>
      <p:sp>
        <p:nvSpPr>
          <p:cNvPr id="3" name="Content Placeholder 2"/>
          <p:cNvSpPr>
            <a:spLocks noGrp="1"/>
          </p:cNvSpPr>
          <p:nvPr>
            <p:ph idx="1"/>
          </p:nvPr>
        </p:nvSpPr>
        <p:spPr/>
        <p:txBody>
          <a:bodyPr/>
          <a:lstStyle/>
          <a:p>
            <a:r>
              <a:rPr lang="en-US">
                <a:latin typeface="Calibri"/>
                <a:cs typeface="Calibri"/>
              </a:rPr>
              <a:t>Descriptive Statistics: center &amp; variability</a:t>
            </a:r>
          </a:p>
          <a:p>
            <a:r>
              <a:rPr lang="en-US">
                <a:latin typeface="Calibri"/>
                <a:cs typeface="Calibri"/>
              </a:rPr>
              <a:t>Probability</a:t>
            </a:r>
          </a:p>
          <a:p>
            <a:r>
              <a:rPr lang="en-US">
                <a:latin typeface="Calibri"/>
                <a:cs typeface="Calibri"/>
              </a:rPr>
              <a:t>Statistical Inference</a:t>
            </a:r>
          </a:p>
          <a:p>
            <a:r>
              <a:rPr lang="en-US">
                <a:latin typeface="Calibri"/>
                <a:cs typeface="Calibri"/>
              </a:rPr>
              <a:t>Project to collect data</a:t>
            </a:r>
          </a:p>
          <a:p>
            <a:r>
              <a:rPr lang="en-US">
                <a:latin typeface="Calibri"/>
                <a:cs typeface="Calibri"/>
              </a:rPr>
              <a:t>The end of almost all problems has an explanatory sentence</a:t>
            </a:r>
          </a:p>
          <a:p>
            <a:pPr marL="0" indent="0">
              <a:buNone/>
            </a:pPr>
            <a:endParaRPr lang="en-US">
              <a:latin typeface="Calibri"/>
              <a:cs typeface="Calibri"/>
            </a:endParaRPr>
          </a:p>
        </p:txBody>
      </p:sp>
    </p:spTree>
    <p:extLst>
      <p:ext uri="{BB962C8B-B14F-4D97-AF65-F5344CB8AC3E}">
        <p14:creationId xmlns:p14="http://schemas.microsoft.com/office/powerpoint/2010/main" val="36381050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plate>
  <Application>Microsoft Office PowerPoint</Application>
  <PresentationFormat>On-screen Show (4:3)</PresentationFormat>
  <Slides>14</Slides>
  <Notes>14</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vt:lpstr>
      <vt:lpstr>De Anza College - CSUEB Interface</vt:lpstr>
      <vt:lpstr>Presentation is available at:</vt:lpstr>
      <vt:lpstr>Introductions</vt:lpstr>
      <vt:lpstr>Links:</vt:lpstr>
      <vt:lpstr>My interests</vt:lpstr>
      <vt:lpstr> MPS Math Performance Success </vt:lpstr>
      <vt:lpstr>StatWay</vt:lpstr>
      <vt:lpstr>What are the things the CSU is looking for in CC Statistics students?</vt:lpstr>
      <vt:lpstr>Our Stat 1000 - Elements of Probability and Statistics</vt:lpstr>
      <vt:lpstr>Software or Calculator?</vt:lpstr>
      <vt:lpstr>Software or Calculator?</vt:lpstr>
      <vt:lpstr>Statistics Support Group for Instructors</vt:lpstr>
      <vt:lpstr>Tutoring</vt:lpstr>
      <vt:lpstr>Continue the Interaction</vt:lpstr>
    </vt:vector>
  </TitlesOfParts>
  <LinksUpToDate>false</LinksUpToDate>
  <SharedDoc>false</SharedDoc>
  <HLinks>
    <vt:vector size="126" baseType="variant">
      <vt:variant>
        <vt:i4>7</vt:i4>
      </vt:variant>
      <vt:variant>
        <vt:i4>6</vt:i4>
      </vt:variant>
      <vt:variant>
        <vt:i4>0</vt:i4>
      </vt:variant>
      <vt:variant>
        <vt:i4>7</vt:i4>
      </vt:variant>
      <vt:variant>
        <vt:lpwstr>https://skydrive.live.com/view.aspx/DeAnzaCollegeCSUEB^_Interface.pptx?cid=83d08b420bbc4ff9&amp;app=PowerPoint</vt:lpwstr>
      </vt:variant>
      <vt:variant>
        <vt:lpwstr/>
      </vt:variant>
      <vt:variant>
        <vt:i4>7</vt:i4>
      </vt:variant>
      <vt:variant>
        <vt:i4>6</vt:i4>
      </vt:variant>
      <vt:variant>
        <vt:i4>0</vt:i4>
      </vt:variant>
      <vt:variant>
        <vt:i4>7</vt:i4>
      </vt:variant>
      <vt:variant>
        <vt:lpwstr>http://www.sci.csueastbay.edu/statistics/</vt:lpwstr>
      </vt:variant>
      <vt:variant>
        <vt:lpwstr/>
      </vt:variant>
      <vt:variant>
        <vt:i4>7</vt:i4>
      </vt:variant>
      <vt:variant>
        <vt:i4>6</vt:i4>
      </vt:variant>
      <vt:variant>
        <vt:i4>0</vt:i4>
      </vt:variant>
      <vt:variant>
        <vt:i4>7</vt:i4>
      </vt:variant>
      <vt:variant>
        <vt:lpwstr>http://www20.csueastbay.edu/csci/departments/math-cs/index.html</vt:lpwstr>
      </vt:variant>
      <vt:variant>
        <vt:lpwstr/>
      </vt:variant>
      <vt:variant>
        <vt:i4>7</vt:i4>
      </vt:variant>
      <vt:variant>
        <vt:i4>6</vt:i4>
      </vt:variant>
      <vt:variant>
        <vt:i4>0</vt:i4>
      </vt:variant>
      <vt:variant>
        <vt:i4>7</vt:i4>
      </vt:variant>
      <vt:variant>
        <vt:lpwstr>http://algebra.sci.csueastbay.edu/~esuess/index.html</vt:lpwstr>
      </vt:variant>
      <vt:variant>
        <vt:lpwstr/>
      </vt:variant>
      <vt:variant>
        <vt:i4>7</vt:i4>
      </vt:variant>
      <vt:variant>
        <vt:i4>6</vt:i4>
      </vt:variant>
      <vt:variant>
        <vt:i4>0</vt:i4>
      </vt:variant>
      <vt:variant>
        <vt:i4>7</vt:i4>
      </vt:variant>
      <vt:variant>
        <vt:lpwstr>http://www20.csueastbay.edu/prospective/index.html</vt:lpwstr>
      </vt:variant>
      <vt:variant>
        <vt:lpwstr/>
      </vt:variant>
      <vt:variant>
        <vt:i4>7</vt:i4>
      </vt:variant>
      <vt:variant>
        <vt:i4>6</vt:i4>
      </vt:variant>
      <vt:variant>
        <vt:i4>0</vt:i4>
      </vt:variant>
      <vt:variant>
        <vt:i4>7</vt:i4>
      </vt:variant>
      <vt:variant>
        <vt:lpwstr>http://finance.yahoo.com/</vt:lpwstr>
      </vt:variant>
      <vt:variant>
        <vt:lpwstr/>
      </vt:variant>
      <vt:variant>
        <vt:i4>7</vt:i4>
      </vt:variant>
      <vt:variant>
        <vt:i4>6</vt:i4>
      </vt:variant>
      <vt:variant>
        <vt:i4>0</vt:i4>
      </vt:variant>
      <vt:variant>
        <vt:i4>7</vt:i4>
      </vt:variant>
      <vt:variant>
        <vt:lpwstr>http://www.carnegiefoundation.org/statway</vt:lpwstr>
      </vt:variant>
      <vt:variant>
        <vt:lpwstr/>
      </vt:variant>
      <vt:variant>
        <vt:i4>7</vt:i4>
      </vt:variant>
      <vt:variant>
        <vt:i4>6</vt:i4>
      </vt:variant>
      <vt:variant>
        <vt:i4>0</vt:i4>
      </vt:variant>
      <vt:variant>
        <vt:i4>7</vt:i4>
      </vt:variant>
      <vt:variant>
        <vt:lpwstr>http://faculty.deanza.edu/solerfrank/classes/course1</vt:lpwstr>
      </vt:variant>
      <vt:variant>
        <vt:lpwstr/>
      </vt:variant>
      <vt:variant>
        <vt:i4>7</vt:i4>
      </vt:variant>
      <vt:variant>
        <vt:i4>6</vt:i4>
      </vt:variant>
      <vt:variant>
        <vt:i4>0</vt:i4>
      </vt:variant>
      <vt:variant>
        <vt:i4>7</vt:i4>
      </vt:variant>
      <vt:variant>
        <vt:lpwstr>http://faculty.deanza.edu/solerfrank/stories/storyReader$8</vt:lpwstr>
      </vt:variant>
      <vt:variant>
        <vt:lpwstr/>
      </vt:variant>
      <vt:variant>
        <vt:i4>7</vt:i4>
      </vt:variant>
      <vt:variant>
        <vt:i4>6</vt:i4>
      </vt:variant>
      <vt:variant>
        <vt:i4>0</vt:i4>
      </vt:variant>
      <vt:variant>
        <vt:i4>7</vt:i4>
      </vt:variant>
      <vt:variant>
        <vt:lpwstr>http://faculty.deanza.edu/solerfrank/classlist/</vt:lpwstr>
      </vt:variant>
      <vt:variant>
        <vt:lpwstr/>
      </vt:variant>
      <vt:variant>
        <vt:i4>7</vt:i4>
      </vt:variant>
      <vt:variant>
        <vt:i4>6</vt:i4>
      </vt:variant>
      <vt:variant>
        <vt:i4>0</vt:i4>
      </vt:variant>
      <vt:variant>
        <vt:i4>7</vt:i4>
      </vt:variant>
      <vt:variant>
        <vt:lpwstr>http://www.openoffice.org/</vt:lpwstr>
      </vt:variant>
      <vt:variant>
        <vt:lpwstr/>
      </vt:variant>
      <vt:variant>
        <vt:i4>7</vt:i4>
      </vt:variant>
      <vt:variant>
        <vt:i4>6</vt:i4>
      </vt:variant>
      <vt:variant>
        <vt:i4>0</vt:i4>
      </vt:variant>
      <vt:variant>
        <vt:i4>7</vt:i4>
      </vt:variant>
      <vt:variant>
        <vt:lpwstr>http://www.minitab.com/en-US/default.aspx</vt:lpwstr>
      </vt:variant>
      <vt:variant>
        <vt:lpwstr/>
      </vt:variant>
      <vt:variant>
        <vt:i4>7</vt:i4>
      </vt:variant>
      <vt:variant>
        <vt:i4>6</vt:i4>
      </vt:variant>
      <vt:variant>
        <vt:i4>0</vt:i4>
      </vt:variant>
      <vt:variant>
        <vt:i4>7</vt:i4>
      </vt:variant>
      <vt:variant>
        <vt:lpwstr>http://www-01.ibm.com/software/analytics/spss/academic/</vt:lpwstr>
      </vt:variant>
      <vt:variant>
        <vt:lpwstr/>
      </vt:variant>
      <vt:variant>
        <vt:i4>7</vt:i4>
      </vt:variant>
      <vt:variant>
        <vt:i4>6</vt:i4>
      </vt:variant>
      <vt:variant>
        <vt:i4>0</vt:i4>
      </vt:variant>
      <vt:variant>
        <vt:i4>7</vt:i4>
      </vt:variant>
      <vt:variant>
        <vt:lpwstr>http://www.keypress.com/x5656.xml</vt:lpwstr>
      </vt:variant>
      <vt:variant>
        <vt:lpwstr/>
      </vt:variant>
      <vt:variant>
        <vt:i4>7</vt:i4>
      </vt:variant>
      <vt:variant>
        <vt:i4>6</vt:i4>
      </vt:variant>
      <vt:variant>
        <vt:i4>0</vt:i4>
      </vt:variant>
      <vt:variant>
        <vt:i4>7</vt:i4>
      </vt:variant>
      <vt:variant>
        <vt:lpwstr>http://www.statcrunch.com/</vt:lpwstr>
      </vt:variant>
      <vt:variant>
        <vt:lpwstr/>
      </vt:variant>
      <vt:variant>
        <vt:i4>7</vt:i4>
      </vt:variant>
      <vt:variant>
        <vt:i4>6</vt:i4>
      </vt:variant>
      <vt:variant>
        <vt:i4>0</vt:i4>
      </vt:variant>
      <vt:variant>
        <vt:i4>7</vt:i4>
      </vt:variant>
      <vt:variant>
        <vt:lpwstr>http://www.r-project.org/</vt:lpwstr>
      </vt:variant>
      <vt:variant>
        <vt:lpwstr/>
      </vt:variant>
      <vt:variant>
        <vt:i4>7</vt:i4>
      </vt:variant>
      <vt:variant>
        <vt:i4>6</vt:i4>
      </vt:variant>
      <vt:variant>
        <vt:i4>0</vt:i4>
      </vt:variant>
      <vt:variant>
        <vt:i4>7</vt:i4>
      </vt:variant>
      <vt:variant>
        <vt:lpwstr>http://www.tableausoftware.com/</vt:lpwstr>
      </vt:variant>
      <vt:variant>
        <vt:lpwstr/>
      </vt:variant>
      <vt:variant>
        <vt:i4>7</vt:i4>
      </vt:variant>
      <vt:variant>
        <vt:i4>6</vt:i4>
      </vt:variant>
      <vt:variant>
        <vt:i4>0</vt:i4>
      </vt:variant>
      <vt:variant>
        <vt:i4>7</vt:i4>
      </vt:variant>
      <vt:variant>
        <vt:lpwstr>http://education.ti.com/educationportal/sites/US/nonProductSingle/activitybook_83_statistics.html</vt:lpwstr>
      </vt:variant>
      <vt:variant>
        <vt:lpwstr/>
      </vt:variant>
      <vt:variant>
        <vt:i4>7</vt:i4>
      </vt:variant>
      <vt:variant>
        <vt:i4>6</vt:i4>
      </vt:variant>
      <vt:variant>
        <vt:i4>0</vt:i4>
      </vt:variant>
      <vt:variant>
        <vt:i4>7</vt:i4>
      </vt:variant>
      <vt:variant>
        <vt:lpwstr>http://education.ti.com/educationportal/sites/US/nonProductSingle/graphing_course_comparision.html</vt:lpwstr>
      </vt:variant>
      <vt:variant>
        <vt:lpwstr/>
      </vt:variant>
      <vt:variant>
        <vt:i4>7</vt:i4>
      </vt:variant>
      <vt:variant>
        <vt:i4>6</vt:i4>
      </vt:variant>
      <vt:variant>
        <vt:i4>0</vt:i4>
      </vt:variant>
      <vt:variant>
        <vt:i4>7</vt:i4>
      </vt:variant>
      <vt:variant>
        <vt:lpwstr>http://www.youtube.com/watch?v=LVuaRxTNZR8</vt:lpwstr>
      </vt:variant>
      <vt:variant>
        <vt:lpwstr/>
      </vt:variant>
      <vt:variant>
        <vt:i4>7</vt:i4>
      </vt:variant>
      <vt:variant>
        <vt:i4>6</vt:i4>
      </vt:variant>
      <vt:variant>
        <vt:i4>0</vt:i4>
      </vt:variant>
      <vt:variant>
        <vt:i4>7</vt:i4>
      </vt:variant>
      <vt:variant>
        <vt:lpwstr>http://www20.csueastbay.edu/library/scaa/tutoring.html</vt:lpwstr>
      </vt:variant>
      <vt:variant>
        <vt:lpwstr/>
      </vt:variant>
    </vt:vector>
  </HLinks>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Anza College - CSUEB Interface</dc:title>
  <cp:revision>15</cp:revision>
  <dcterms:modified xsi:type="dcterms:W3CDTF">2012-03-10T15:26:08Z</dcterms:modified>
</cp:coreProperties>
</file>