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8" r:id="rId3"/>
    <p:sldId id="257" r:id="rId4"/>
    <p:sldId id="258" r:id="rId5"/>
    <p:sldId id="259" r:id="rId6"/>
    <p:sldId id="260" r:id="rId7"/>
    <p:sldId id="261" r:id="rId8"/>
    <p:sldId id="262" r:id="rId9"/>
    <p:sldId id="263" r:id="rId10"/>
    <p:sldId id="264" r:id="rId11"/>
    <p:sldId id="265" r:id="rId12"/>
    <p:sldId id="266" r:id="rId13"/>
    <p:sldId id="268" r:id="rId14"/>
    <p:sldId id="269" r:id="rId15"/>
    <p:sldId id="270" r:id="rId16"/>
    <p:sldId id="271" r:id="rId17"/>
    <p:sldId id="272" r:id="rId18"/>
    <p:sldId id="273" r:id="rId19"/>
    <p:sldId id="274" r:id="rId20"/>
    <p:sldId id="275" r:id="rId21"/>
    <p:sldId id="276"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74" autoAdjust="0"/>
    <p:restoredTop sz="94660"/>
  </p:normalViewPr>
  <p:slideViewPr>
    <p:cSldViewPr snapToGrid="0">
      <p:cViewPr varScale="1">
        <p:scale>
          <a:sx n="75" d="100"/>
          <a:sy n="75" d="100"/>
        </p:scale>
        <p:origin x="2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11F0DE-FE9A-4BB3-93E4-09ADB06D2064}"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40886900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1F0DE-FE9A-4BB3-93E4-09ADB06D2064}"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341927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1F0DE-FE9A-4BB3-93E4-09ADB06D2064}"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20323906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11F0DE-FE9A-4BB3-93E4-09ADB06D2064}"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614640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11F0DE-FE9A-4BB3-93E4-09ADB06D2064}" type="datetimeFigureOut">
              <a:rPr lang="en-US" smtClean="0"/>
              <a:t>1/16/2015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14742018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11F0DE-FE9A-4BB3-93E4-09ADB06D2064}"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645240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11F0DE-FE9A-4BB3-93E4-09ADB06D2064}" type="datetimeFigureOut">
              <a:rPr lang="en-US" smtClean="0"/>
              <a:t>1/16/2015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16293363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11F0DE-FE9A-4BB3-93E4-09ADB06D2064}" type="datetimeFigureOut">
              <a:rPr lang="en-US" smtClean="0"/>
              <a:t>1/16/2015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13427822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1F0DE-FE9A-4BB3-93E4-09ADB06D2064}" type="datetimeFigureOut">
              <a:rPr lang="en-US" smtClean="0"/>
              <a:t>1/16/2015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3075623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1F0DE-FE9A-4BB3-93E4-09ADB06D2064}"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28550954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11F0DE-FE9A-4BB3-93E4-09ADB06D2064}" type="datetimeFigureOut">
              <a:rPr lang="en-US" smtClean="0"/>
              <a:t>1/16/2015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2DD564F-C241-487C-A6EC-572655DCA1BE}" type="slidenum">
              <a:rPr lang="en-US" smtClean="0"/>
              <a:t>‹#›</a:t>
            </a:fld>
            <a:endParaRPr lang="en-US"/>
          </a:p>
        </p:txBody>
      </p:sp>
    </p:spTree>
    <p:extLst>
      <p:ext uri="{BB962C8B-B14F-4D97-AF65-F5344CB8AC3E}">
        <p14:creationId xmlns:p14="http://schemas.microsoft.com/office/powerpoint/2010/main" val="2935655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11F0DE-FE9A-4BB3-93E4-09ADB06D2064}" type="datetimeFigureOut">
              <a:rPr lang="en-US" smtClean="0"/>
              <a:t>1/16/2015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DD564F-C241-487C-A6EC-572655DCA1BE}" type="slidenum">
              <a:rPr lang="en-US" smtClean="0"/>
              <a:t>‹#›</a:t>
            </a:fld>
            <a:endParaRPr lang="en-US"/>
          </a:p>
        </p:txBody>
      </p:sp>
    </p:spTree>
    <p:extLst>
      <p:ext uri="{BB962C8B-B14F-4D97-AF65-F5344CB8AC3E}">
        <p14:creationId xmlns:p14="http://schemas.microsoft.com/office/powerpoint/2010/main" val="38414824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How to make plots in Minitab</a:t>
            </a:r>
            <a:endParaRPr lang="en-US" dirty="0"/>
          </a:p>
        </p:txBody>
      </p:sp>
      <p:sp>
        <p:nvSpPr>
          <p:cNvPr id="3" name="Subtitle 2"/>
          <p:cNvSpPr>
            <a:spLocks noGrp="1"/>
          </p:cNvSpPr>
          <p:nvPr>
            <p:ph type="subTitle" idx="1"/>
          </p:nvPr>
        </p:nvSpPr>
        <p:spPr/>
        <p:txBody>
          <a:bodyPr/>
          <a:lstStyle/>
          <a:p>
            <a:r>
              <a:rPr lang="en-US" dirty="0" smtClean="0"/>
              <a:t>Prof. Eric A. Suess</a:t>
            </a:r>
          </a:p>
          <a:p>
            <a:endParaRPr lang="en-US" dirty="0"/>
          </a:p>
        </p:txBody>
      </p:sp>
    </p:spTree>
    <p:extLst>
      <p:ext uri="{BB962C8B-B14F-4D97-AF65-F5344CB8AC3E}">
        <p14:creationId xmlns:p14="http://schemas.microsoft.com/office/powerpoint/2010/main" val="18574771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Series Plot</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14093190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Graph</a:t>
            </a:r>
            <a:endParaRPr lang="en-US" dirty="0"/>
          </a:p>
        </p:txBody>
      </p:sp>
      <p:sp>
        <p:nvSpPr>
          <p:cNvPr id="3" name="Content Placeholder 2"/>
          <p:cNvSpPr>
            <a:spLocks noGrp="1"/>
          </p:cNvSpPr>
          <p:nvPr>
            <p:ph idx="1"/>
          </p:nvPr>
        </p:nvSpPr>
        <p:spPr/>
        <p:txBody>
          <a:bodyPr/>
          <a:lstStyle/>
          <a:p>
            <a:r>
              <a:rPr lang="en-US" dirty="0" smtClean="0"/>
              <a:t>Using the data from Exercise 3.2  ex3-2.mtw</a:t>
            </a:r>
          </a:p>
          <a:p>
            <a:r>
              <a:rPr lang="en-US" dirty="0" smtClean="0"/>
              <a:t>Graph &gt; Area Graph</a:t>
            </a:r>
          </a:p>
          <a:p>
            <a:r>
              <a:rPr lang="en-US" dirty="0" smtClean="0"/>
              <a:t>Select </a:t>
            </a:r>
            <a:r>
              <a:rPr lang="en-US" dirty="0" err="1" smtClean="0"/>
              <a:t>PassCar</a:t>
            </a:r>
            <a:r>
              <a:rPr lang="en-US" dirty="0" smtClean="0"/>
              <a:t> and SUV/</a:t>
            </a:r>
            <a:r>
              <a:rPr lang="en-US" dirty="0" err="1" smtClean="0"/>
              <a:t>Truc</a:t>
            </a:r>
            <a:r>
              <a:rPr lang="en-US" dirty="0" smtClean="0"/>
              <a:t> for the Series</a:t>
            </a:r>
          </a:p>
          <a:p>
            <a:r>
              <a:rPr lang="en-US" dirty="0" smtClean="0"/>
              <a:t>Click on Time/Scale</a:t>
            </a:r>
          </a:p>
          <a:p>
            <a:r>
              <a:rPr lang="en-US" dirty="0" smtClean="0"/>
              <a:t>Select Stamp and Select Year, then OK</a:t>
            </a:r>
          </a:p>
          <a:p>
            <a:r>
              <a:rPr lang="en-US" dirty="0" smtClean="0"/>
              <a:t>Click Ok again.</a:t>
            </a:r>
          </a:p>
          <a:p>
            <a:endParaRPr lang="en-US" dirty="0" smtClean="0"/>
          </a:p>
          <a:p>
            <a:endParaRPr lang="en-US" dirty="0" smtClean="0"/>
          </a:p>
          <a:p>
            <a:endParaRPr lang="en-US" dirty="0"/>
          </a:p>
        </p:txBody>
      </p:sp>
    </p:spTree>
    <p:extLst>
      <p:ext uri="{BB962C8B-B14F-4D97-AF65-F5344CB8AC3E}">
        <p14:creationId xmlns:p14="http://schemas.microsoft.com/office/powerpoint/2010/main" val="10398192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Area Graph</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37016640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 Frequency</a:t>
            </a:r>
            <a:endParaRPr lang="en-US" dirty="0"/>
          </a:p>
        </p:txBody>
      </p:sp>
      <p:sp>
        <p:nvSpPr>
          <p:cNvPr id="3" name="Content Placeholder 2"/>
          <p:cNvSpPr>
            <a:spLocks noGrp="1"/>
          </p:cNvSpPr>
          <p:nvPr>
            <p:ph idx="1"/>
          </p:nvPr>
        </p:nvSpPr>
        <p:spPr/>
        <p:txBody>
          <a:bodyPr/>
          <a:lstStyle/>
          <a:p>
            <a:r>
              <a:rPr lang="en-US" dirty="0" smtClean="0"/>
              <a:t>Using the data from Exercise 3.4  ex3-4.mtw</a:t>
            </a:r>
          </a:p>
          <a:p>
            <a:r>
              <a:rPr lang="en-US" dirty="0" smtClean="0"/>
              <a:t>Graph &gt; Histogram</a:t>
            </a:r>
          </a:p>
          <a:p>
            <a:r>
              <a:rPr lang="en-US" dirty="0" smtClean="0"/>
              <a:t>Click on Simple, then OK</a:t>
            </a:r>
          </a:p>
          <a:p>
            <a:r>
              <a:rPr lang="en-US" dirty="0" smtClean="0"/>
              <a:t>Select the Graph variables, </a:t>
            </a:r>
            <a:r>
              <a:rPr lang="en-US" dirty="0" err="1" smtClean="0"/>
              <a:t>Floride</a:t>
            </a:r>
            <a:r>
              <a:rPr lang="en-US" dirty="0" smtClean="0"/>
              <a:t>, then OK</a:t>
            </a:r>
          </a:p>
          <a:p>
            <a:endParaRPr lang="en-US" dirty="0"/>
          </a:p>
        </p:txBody>
      </p:sp>
    </p:spTree>
    <p:extLst>
      <p:ext uri="{BB962C8B-B14F-4D97-AF65-F5344CB8AC3E}">
        <p14:creationId xmlns:p14="http://schemas.microsoft.com/office/powerpoint/2010/main" val="264249779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03225"/>
            <a:ext cx="10515600" cy="1325563"/>
          </a:xfrm>
        </p:spPr>
        <p:txBody>
          <a:bodyPr/>
          <a:lstStyle/>
          <a:p>
            <a:r>
              <a:rPr lang="en-US" dirty="0" smtClean="0"/>
              <a:t>Histogram – Frequency </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2991071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 Relative Frequency</a:t>
            </a:r>
            <a:endParaRPr lang="en-US" dirty="0"/>
          </a:p>
        </p:txBody>
      </p:sp>
      <p:sp>
        <p:nvSpPr>
          <p:cNvPr id="3" name="Content Placeholder 2"/>
          <p:cNvSpPr>
            <a:spLocks noGrp="1"/>
          </p:cNvSpPr>
          <p:nvPr>
            <p:ph idx="1"/>
          </p:nvPr>
        </p:nvSpPr>
        <p:spPr/>
        <p:txBody>
          <a:bodyPr/>
          <a:lstStyle/>
          <a:p>
            <a:r>
              <a:rPr lang="en-US" dirty="0" smtClean="0"/>
              <a:t>Using the data from Exercise 3.4  ex3-4.mtw</a:t>
            </a:r>
          </a:p>
          <a:p>
            <a:r>
              <a:rPr lang="en-US" dirty="0" smtClean="0"/>
              <a:t>Graph &gt; Histogram</a:t>
            </a:r>
          </a:p>
          <a:p>
            <a:r>
              <a:rPr lang="en-US" dirty="0" smtClean="0"/>
              <a:t>Click on Simple, then OK</a:t>
            </a:r>
          </a:p>
          <a:p>
            <a:r>
              <a:rPr lang="en-US" dirty="0" smtClean="0"/>
              <a:t>Select the Graph variables, </a:t>
            </a:r>
            <a:r>
              <a:rPr lang="en-US" dirty="0" err="1" smtClean="0"/>
              <a:t>Floride</a:t>
            </a:r>
            <a:endParaRPr lang="en-US" dirty="0"/>
          </a:p>
          <a:p>
            <a:r>
              <a:rPr lang="en-US" dirty="0" smtClean="0"/>
              <a:t>Select Scale</a:t>
            </a:r>
          </a:p>
          <a:p>
            <a:r>
              <a:rPr lang="en-US" dirty="0" smtClean="0"/>
              <a:t>Second tab, Y-Scale Type, Percent, then OK</a:t>
            </a:r>
          </a:p>
          <a:p>
            <a:r>
              <a:rPr lang="en-US" dirty="0" smtClean="0"/>
              <a:t>Then OK</a:t>
            </a:r>
          </a:p>
        </p:txBody>
      </p:sp>
    </p:spTree>
    <p:extLst>
      <p:ext uri="{BB962C8B-B14F-4D97-AF65-F5344CB8AC3E}">
        <p14:creationId xmlns:p14="http://schemas.microsoft.com/office/powerpoint/2010/main" val="3462021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Histogram – Relative Frequency</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18031178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Dotplot</a:t>
            </a:r>
            <a:endParaRPr lang="en-US" dirty="0"/>
          </a:p>
        </p:txBody>
      </p:sp>
      <p:sp>
        <p:nvSpPr>
          <p:cNvPr id="3" name="Content Placeholder 2"/>
          <p:cNvSpPr>
            <a:spLocks noGrp="1"/>
          </p:cNvSpPr>
          <p:nvPr>
            <p:ph idx="1"/>
          </p:nvPr>
        </p:nvSpPr>
        <p:spPr/>
        <p:txBody>
          <a:bodyPr/>
          <a:lstStyle/>
          <a:p>
            <a:r>
              <a:rPr lang="en-US" dirty="0" smtClean="0"/>
              <a:t>Using the data from Exercise 3.4  ex3-4.mtw</a:t>
            </a:r>
          </a:p>
          <a:p>
            <a:r>
              <a:rPr lang="en-US" dirty="0" smtClean="0"/>
              <a:t>Graph &gt; </a:t>
            </a:r>
            <a:r>
              <a:rPr lang="en-US" dirty="0" err="1" smtClean="0"/>
              <a:t>Dotplot</a:t>
            </a:r>
            <a:endParaRPr lang="en-US" dirty="0" smtClean="0"/>
          </a:p>
          <a:p>
            <a:r>
              <a:rPr lang="en-US" dirty="0" smtClean="0"/>
              <a:t>Click on Simple, then OK</a:t>
            </a:r>
          </a:p>
          <a:p>
            <a:r>
              <a:rPr lang="en-US" dirty="0" smtClean="0"/>
              <a:t>Select the Graph variables, </a:t>
            </a:r>
            <a:r>
              <a:rPr lang="en-US" dirty="0" err="1" smtClean="0"/>
              <a:t>Floride</a:t>
            </a:r>
            <a:endParaRPr lang="en-US" dirty="0" smtClean="0"/>
          </a:p>
          <a:p>
            <a:r>
              <a:rPr lang="en-US" dirty="0" smtClean="0"/>
              <a:t>Then OK</a:t>
            </a:r>
          </a:p>
          <a:p>
            <a:endParaRPr lang="en-US" dirty="0" smtClean="0"/>
          </a:p>
          <a:p>
            <a:endParaRPr lang="en-US" dirty="0" smtClean="0"/>
          </a:p>
          <a:p>
            <a:endParaRPr lang="en-US" dirty="0"/>
          </a:p>
        </p:txBody>
      </p:sp>
    </p:spTree>
    <p:extLst>
      <p:ext uri="{BB962C8B-B14F-4D97-AF65-F5344CB8AC3E}">
        <p14:creationId xmlns:p14="http://schemas.microsoft.com/office/powerpoint/2010/main" val="732749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Dotplot</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25582563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Stem-and-Leaf Plot</a:t>
            </a:r>
            <a:endParaRPr lang="en-US" dirty="0"/>
          </a:p>
        </p:txBody>
      </p:sp>
      <p:sp>
        <p:nvSpPr>
          <p:cNvPr id="3" name="Content Placeholder 2"/>
          <p:cNvSpPr>
            <a:spLocks noGrp="1"/>
          </p:cNvSpPr>
          <p:nvPr>
            <p:ph idx="1"/>
          </p:nvPr>
        </p:nvSpPr>
        <p:spPr/>
        <p:txBody>
          <a:bodyPr/>
          <a:lstStyle/>
          <a:p>
            <a:r>
              <a:rPr lang="en-US" dirty="0" smtClean="0"/>
              <a:t>Using the data from Exercise 3.4  ex3-4.mtw</a:t>
            </a:r>
          </a:p>
          <a:p>
            <a:r>
              <a:rPr lang="en-US" dirty="0" smtClean="0"/>
              <a:t>Graph &gt; Stem-and-Leaf</a:t>
            </a:r>
          </a:p>
          <a:p>
            <a:r>
              <a:rPr lang="en-US" dirty="0" smtClean="0"/>
              <a:t>Select the Graph variables, </a:t>
            </a:r>
            <a:r>
              <a:rPr lang="en-US" dirty="0" err="1" smtClean="0"/>
              <a:t>Floride</a:t>
            </a:r>
            <a:endParaRPr lang="en-US" dirty="0" smtClean="0"/>
          </a:p>
          <a:p>
            <a:r>
              <a:rPr lang="en-US" dirty="0" smtClean="0"/>
              <a:t>Then OK</a:t>
            </a:r>
          </a:p>
          <a:p>
            <a:r>
              <a:rPr lang="en-US" dirty="0" smtClean="0"/>
              <a:t>(Sometimes it is useful to change the Increment value.)</a:t>
            </a:r>
          </a:p>
          <a:p>
            <a:r>
              <a:rPr lang="en-US" dirty="0" smtClean="0"/>
              <a:t>(Note that the first numbers are counting the number of values from the tails to the center.  And the center number in parentheses is the number of values in the middle.)</a:t>
            </a:r>
          </a:p>
          <a:p>
            <a:endParaRPr lang="en-US" dirty="0"/>
          </a:p>
        </p:txBody>
      </p:sp>
    </p:spTree>
    <p:extLst>
      <p:ext uri="{BB962C8B-B14F-4D97-AF65-F5344CB8AC3E}">
        <p14:creationId xmlns:p14="http://schemas.microsoft.com/office/powerpoint/2010/main" val="13647042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Graphs for one variable</a:t>
            </a:r>
            <a:endParaRPr lang="en-US" dirty="0"/>
          </a:p>
        </p:txBody>
      </p:sp>
      <p:sp>
        <p:nvSpPr>
          <p:cNvPr id="3" name="Content Placeholder 2"/>
          <p:cNvSpPr>
            <a:spLocks noGrp="1"/>
          </p:cNvSpPr>
          <p:nvPr>
            <p:ph sz="half" idx="1"/>
          </p:nvPr>
        </p:nvSpPr>
        <p:spPr/>
        <p:txBody>
          <a:bodyPr/>
          <a:lstStyle/>
          <a:p>
            <a:r>
              <a:rPr lang="en-US" dirty="0" smtClean="0"/>
              <a:t>Pie Chart</a:t>
            </a:r>
          </a:p>
          <a:p>
            <a:r>
              <a:rPr lang="en-US" dirty="0" smtClean="0"/>
              <a:t>Bar Graph</a:t>
            </a:r>
          </a:p>
          <a:p>
            <a:r>
              <a:rPr lang="en-US" dirty="0" smtClean="0"/>
              <a:t>Bar Graph – Percentages</a:t>
            </a:r>
          </a:p>
          <a:p>
            <a:r>
              <a:rPr lang="en-US" dirty="0" smtClean="0"/>
              <a:t>Time Series Plot</a:t>
            </a:r>
          </a:p>
          <a:p>
            <a:r>
              <a:rPr lang="en-US" dirty="0" smtClean="0"/>
              <a:t>Area Graph</a:t>
            </a:r>
          </a:p>
          <a:p>
            <a:r>
              <a:rPr lang="en-US" dirty="0" smtClean="0"/>
              <a:t>Histogram – Frequency</a:t>
            </a:r>
          </a:p>
          <a:p>
            <a:r>
              <a:rPr lang="en-US" dirty="0" smtClean="0"/>
              <a:t>Histogram – Relative Frequency</a:t>
            </a:r>
          </a:p>
        </p:txBody>
      </p:sp>
      <p:sp>
        <p:nvSpPr>
          <p:cNvPr id="4" name="Content Placeholder 3"/>
          <p:cNvSpPr>
            <a:spLocks noGrp="1"/>
          </p:cNvSpPr>
          <p:nvPr>
            <p:ph sz="half" idx="2"/>
          </p:nvPr>
        </p:nvSpPr>
        <p:spPr/>
        <p:txBody>
          <a:bodyPr/>
          <a:lstStyle/>
          <a:p>
            <a:r>
              <a:rPr lang="en-US" dirty="0" err="1" smtClean="0"/>
              <a:t>Dotplot</a:t>
            </a:r>
            <a:endParaRPr lang="en-US" dirty="0" smtClean="0"/>
          </a:p>
          <a:p>
            <a:r>
              <a:rPr lang="en-US" dirty="0" smtClean="0"/>
              <a:t>Stem-and-Leaf Plot</a:t>
            </a:r>
          </a:p>
          <a:p>
            <a:r>
              <a:rPr lang="en-US" dirty="0" smtClean="0"/>
              <a:t>Boxplot</a:t>
            </a:r>
            <a:endParaRPr lang="en-US" dirty="0"/>
          </a:p>
        </p:txBody>
      </p:sp>
    </p:spTree>
    <p:extLst>
      <p:ext uri="{BB962C8B-B14F-4D97-AF65-F5344CB8AC3E}">
        <p14:creationId xmlns:p14="http://schemas.microsoft.com/office/powerpoint/2010/main" val="245683543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Stem-and-Leaf Plot</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Stem-and-Leaf Display: </a:t>
            </a:r>
            <a:r>
              <a:rPr lang="en-US" dirty="0" err="1" smtClean="0"/>
              <a:t>Floride</a:t>
            </a:r>
            <a:r>
              <a:rPr lang="en-US" dirty="0" smtClean="0"/>
              <a:t> </a:t>
            </a:r>
          </a:p>
          <a:p>
            <a:pPr marL="0" indent="0">
              <a:buNone/>
            </a:pPr>
            <a:endParaRPr lang="en-US" dirty="0" smtClean="0"/>
          </a:p>
          <a:p>
            <a:pPr marL="0" indent="0">
              <a:buNone/>
            </a:pPr>
            <a:r>
              <a:rPr lang="en-US" dirty="0" smtClean="0"/>
              <a:t>Stem-and-leaf of </a:t>
            </a:r>
            <a:r>
              <a:rPr lang="en-US" dirty="0" err="1" smtClean="0"/>
              <a:t>Floride</a:t>
            </a:r>
            <a:r>
              <a:rPr lang="en-US" dirty="0" smtClean="0"/>
              <a:t>  N  = 25</a:t>
            </a:r>
          </a:p>
          <a:p>
            <a:pPr marL="0" indent="0">
              <a:buNone/>
            </a:pPr>
            <a:r>
              <a:rPr lang="en-US" dirty="0" smtClean="0"/>
              <a:t>Leaf Unit = 0.010</a:t>
            </a:r>
          </a:p>
          <a:p>
            <a:pPr marL="0" indent="0">
              <a:buNone/>
            </a:pPr>
            <a:endParaRPr lang="en-US" dirty="0" smtClean="0"/>
          </a:p>
          <a:p>
            <a:pPr marL="0" indent="0">
              <a:buNone/>
            </a:pPr>
            <a:endParaRPr lang="en-US" dirty="0" smtClean="0"/>
          </a:p>
          <a:p>
            <a:pPr marL="0" indent="0">
              <a:buNone/>
            </a:pPr>
            <a:r>
              <a:rPr lang="en-US" dirty="0" smtClean="0"/>
              <a:t> 1    7   2</a:t>
            </a:r>
          </a:p>
          <a:p>
            <a:pPr marL="0" indent="0">
              <a:buNone/>
            </a:pPr>
            <a:r>
              <a:rPr lang="en-US" dirty="0" smtClean="0"/>
              <a:t> 6    7   55679</a:t>
            </a:r>
          </a:p>
          <a:p>
            <a:pPr marL="0" indent="0">
              <a:buNone/>
            </a:pPr>
            <a:r>
              <a:rPr lang="en-US" dirty="0" smtClean="0"/>
              <a:t> 12  8   112233</a:t>
            </a:r>
          </a:p>
          <a:p>
            <a:pPr marL="0" indent="0">
              <a:buNone/>
            </a:pPr>
            <a:r>
              <a:rPr lang="en-US" dirty="0" smtClean="0"/>
              <a:t>(6)   8   556788</a:t>
            </a:r>
          </a:p>
          <a:p>
            <a:pPr marL="0" indent="0">
              <a:buNone/>
            </a:pPr>
            <a:r>
              <a:rPr lang="en-US" dirty="0" smtClean="0"/>
              <a:t> 7    9   2333</a:t>
            </a:r>
          </a:p>
          <a:p>
            <a:pPr marL="0" indent="0">
              <a:buNone/>
            </a:pPr>
            <a:r>
              <a:rPr lang="en-US" dirty="0" smtClean="0"/>
              <a:t> 3    9   77</a:t>
            </a:r>
          </a:p>
          <a:p>
            <a:pPr marL="0" indent="0">
              <a:buNone/>
            </a:pPr>
            <a:r>
              <a:rPr lang="en-US" dirty="0" smtClean="0"/>
              <a:t> 1  10  4</a:t>
            </a:r>
            <a:endParaRPr lang="en-US" dirty="0"/>
          </a:p>
        </p:txBody>
      </p:sp>
    </p:spTree>
    <p:extLst>
      <p:ext uri="{BB962C8B-B14F-4D97-AF65-F5344CB8AC3E}">
        <p14:creationId xmlns:p14="http://schemas.microsoft.com/office/powerpoint/2010/main" val="32604691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Boxplot</a:t>
            </a:r>
            <a:endParaRPr lang="en-US" dirty="0"/>
          </a:p>
        </p:txBody>
      </p:sp>
      <p:sp>
        <p:nvSpPr>
          <p:cNvPr id="3" name="Content Placeholder 2"/>
          <p:cNvSpPr>
            <a:spLocks noGrp="1"/>
          </p:cNvSpPr>
          <p:nvPr>
            <p:ph idx="1"/>
          </p:nvPr>
        </p:nvSpPr>
        <p:spPr/>
        <p:txBody>
          <a:bodyPr/>
          <a:lstStyle/>
          <a:p>
            <a:r>
              <a:rPr lang="en-US" dirty="0" smtClean="0"/>
              <a:t>Using the data from Exercise 3.4  ex3-4.mtw</a:t>
            </a:r>
          </a:p>
          <a:p>
            <a:r>
              <a:rPr lang="en-US" dirty="0" smtClean="0"/>
              <a:t>Graph &gt; Boxplot</a:t>
            </a:r>
          </a:p>
          <a:p>
            <a:r>
              <a:rPr lang="en-US" dirty="0" smtClean="0"/>
              <a:t>Click on Simple, then OK</a:t>
            </a:r>
          </a:p>
          <a:p>
            <a:r>
              <a:rPr lang="en-US" dirty="0" smtClean="0"/>
              <a:t>Select the Graph variables, </a:t>
            </a:r>
            <a:r>
              <a:rPr lang="en-US" dirty="0" err="1" smtClean="0"/>
              <a:t>Floride</a:t>
            </a:r>
            <a:endParaRPr lang="en-US" dirty="0" smtClean="0"/>
          </a:p>
          <a:p>
            <a:r>
              <a:rPr lang="en-US" dirty="0" smtClean="0"/>
              <a:t>Then OK</a:t>
            </a:r>
          </a:p>
          <a:p>
            <a:endParaRPr lang="en-US" dirty="0"/>
          </a:p>
        </p:txBody>
      </p:sp>
    </p:spTree>
    <p:extLst>
      <p:ext uri="{BB962C8B-B14F-4D97-AF65-F5344CB8AC3E}">
        <p14:creationId xmlns:p14="http://schemas.microsoft.com/office/powerpoint/2010/main" val="15993207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Boxplot</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2264631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a:t>
            </a:r>
            <a:endParaRPr lang="en-US" dirty="0"/>
          </a:p>
        </p:txBody>
      </p:sp>
      <p:sp>
        <p:nvSpPr>
          <p:cNvPr id="3" name="Content Placeholder 2"/>
          <p:cNvSpPr>
            <a:spLocks noGrp="1"/>
          </p:cNvSpPr>
          <p:nvPr>
            <p:ph idx="1"/>
          </p:nvPr>
        </p:nvSpPr>
        <p:spPr/>
        <p:txBody>
          <a:bodyPr/>
          <a:lstStyle/>
          <a:p>
            <a:r>
              <a:rPr lang="en-US" dirty="0" smtClean="0"/>
              <a:t>Using the data from Exercise 3.1  ex3-1.mtw</a:t>
            </a:r>
          </a:p>
          <a:p>
            <a:r>
              <a:rPr lang="en-US" dirty="0" smtClean="0"/>
              <a:t>First add the column names Program and Expenditures to the spreadsheet.</a:t>
            </a:r>
          </a:p>
          <a:p>
            <a:r>
              <a:rPr lang="en-US" dirty="0" smtClean="0"/>
              <a:t>Graph &gt; Pie Chart </a:t>
            </a:r>
          </a:p>
          <a:p>
            <a:r>
              <a:rPr lang="en-US" dirty="0" smtClean="0"/>
              <a:t>Click on second option, Chart values from table</a:t>
            </a:r>
          </a:p>
          <a:p>
            <a:r>
              <a:rPr lang="en-US" dirty="0" smtClean="0"/>
              <a:t>Categorical variable: Program</a:t>
            </a:r>
          </a:p>
          <a:p>
            <a:r>
              <a:rPr lang="en-US" dirty="0" smtClean="0"/>
              <a:t>Summary variables: Expenditures</a:t>
            </a:r>
            <a:endParaRPr lang="en-US" dirty="0"/>
          </a:p>
        </p:txBody>
      </p:sp>
    </p:spTree>
    <p:extLst>
      <p:ext uri="{BB962C8B-B14F-4D97-AF65-F5344CB8AC3E}">
        <p14:creationId xmlns:p14="http://schemas.microsoft.com/office/powerpoint/2010/main" val="15519856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Pie Chart</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24043584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Graph</a:t>
            </a:r>
            <a:endParaRPr lang="en-US" dirty="0"/>
          </a:p>
        </p:txBody>
      </p:sp>
      <p:sp>
        <p:nvSpPr>
          <p:cNvPr id="3" name="Content Placeholder 2"/>
          <p:cNvSpPr>
            <a:spLocks noGrp="1"/>
          </p:cNvSpPr>
          <p:nvPr>
            <p:ph idx="1"/>
          </p:nvPr>
        </p:nvSpPr>
        <p:spPr/>
        <p:txBody>
          <a:bodyPr/>
          <a:lstStyle/>
          <a:p>
            <a:r>
              <a:rPr lang="en-US" dirty="0" smtClean="0"/>
              <a:t>Using the data from Exercise 3.1  ex3-1.mtw</a:t>
            </a:r>
          </a:p>
          <a:p>
            <a:r>
              <a:rPr lang="en-US" dirty="0" smtClean="0"/>
              <a:t>First add the column names Program and Expenditures to the spreadsheet.</a:t>
            </a:r>
          </a:p>
          <a:p>
            <a:r>
              <a:rPr lang="en-US" dirty="0" smtClean="0"/>
              <a:t>Graph &gt; Bar Chart</a:t>
            </a:r>
          </a:p>
          <a:p>
            <a:r>
              <a:rPr lang="en-US" dirty="0" smtClean="0"/>
              <a:t>Change the option to Values from a table</a:t>
            </a:r>
          </a:p>
          <a:p>
            <a:r>
              <a:rPr lang="en-US" dirty="0" smtClean="0"/>
              <a:t>Graph variables: Expenditures</a:t>
            </a:r>
          </a:p>
          <a:p>
            <a:r>
              <a:rPr lang="en-US" dirty="0" smtClean="0"/>
              <a:t>Categorical variable: Program</a:t>
            </a:r>
          </a:p>
          <a:p>
            <a:endParaRPr lang="en-US" dirty="0"/>
          </a:p>
        </p:txBody>
      </p:sp>
    </p:spTree>
    <p:extLst>
      <p:ext uri="{BB962C8B-B14F-4D97-AF65-F5344CB8AC3E}">
        <p14:creationId xmlns:p14="http://schemas.microsoft.com/office/powerpoint/2010/main" val="31139306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Graph</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36667864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Graph - Percentages</a:t>
            </a:r>
            <a:endParaRPr lang="en-US" dirty="0"/>
          </a:p>
        </p:txBody>
      </p:sp>
      <p:sp>
        <p:nvSpPr>
          <p:cNvPr id="3" name="Content Placeholder 2"/>
          <p:cNvSpPr>
            <a:spLocks noGrp="1"/>
          </p:cNvSpPr>
          <p:nvPr>
            <p:ph idx="1"/>
          </p:nvPr>
        </p:nvSpPr>
        <p:spPr/>
        <p:txBody>
          <a:bodyPr/>
          <a:lstStyle/>
          <a:p>
            <a:r>
              <a:rPr lang="en-US" dirty="0" smtClean="0"/>
              <a:t>To change the Bar Graph to show percentages.</a:t>
            </a:r>
          </a:p>
          <a:p>
            <a:r>
              <a:rPr lang="en-US" dirty="0" smtClean="0"/>
              <a:t>Change the Chart Options</a:t>
            </a:r>
          </a:p>
          <a:p>
            <a:r>
              <a:rPr lang="en-US" dirty="0" smtClean="0"/>
              <a:t>Under Percent and Accumulate, click Show Y as Percent</a:t>
            </a:r>
            <a:endParaRPr lang="en-US" dirty="0"/>
          </a:p>
        </p:txBody>
      </p:sp>
    </p:spTree>
    <p:extLst>
      <p:ext uri="{BB962C8B-B14F-4D97-AF65-F5344CB8AC3E}">
        <p14:creationId xmlns:p14="http://schemas.microsoft.com/office/powerpoint/2010/main" val="1956343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Bar Graph - Percentages</a:t>
            </a:r>
            <a:endParaRPr lang="en-US" dirty="0"/>
          </a:p>
        </p:txBody>
      </p:sp>
      <p:pic>
        <p:nvPicPr>
          <p:cNvPr id="4" name="Content Placeholder 3"/>
          <p:cNvPicPr>
            <a:picLocks noGrp="1" noChangeAspect="1"/>
          </p:cNvPicPr>
          <p:nvPr>
            <p:ph idx="1"/>
          </p:nvPr>
        </p:nvPicPr>
        <p:blipFill>
          <a:blip r:embed="rId2"/>
          <a:stretch>
            <a:fillRect/>
          </a:stretch>
        </p:blipFill>
        <p:spPr>
          <a:xfrm>
            <a:off x="2840449" y="1825625"/>
            <a:ext cx="6511101" cy="4351338"/>
          </a:xfrm>
          <a:prstGeom prst="rect">
            <a:avLst/>
          </a:prstGeom>
        </p:spPr>
      </p:pic>
    </p:spTree>
    <p:extLst>
      <p:ext uri="{BB962C8B-B14F-4D97-AF65-F5344CB8AC3E}">
        <p14:creationId xmlns:p14="http://schemas.microsoft.com/office/powerpoint/2010/main" val="6984691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 Series Plot</a:t>
            </a:r>
            <a:endParaRPr lang="en-US" dirty="0"/>
          </a:p>
        </p:txBody>
      </p:sp>
      <p:sp>
        <p:nvSpPr>
          <p:cNvPr id="3" name="Content Placeholder 2"/>
          <p:cNvSpPr>
            <a:spLocks noGrp="1"/>
          </p:cNvSpPr>
          <p:nvPr>
            <p:ph idx="1"/>
          </p:nvPr>
        </p:nvSpPr>
        <p:spPr/>
        <p:txBody>
          <a:bodyPr/>
          <a:lstStyle/>
          <a:p>
            <a:r>
              <a:rPr lang="en-US" dirty="0" smtClean="0"/>
              <a:t>Using the data from Exercise 3.2  ex3-2.mtw</a:t>
            </a:r>
          </a:p>
          <a:p>
            <a:r>
              <a:rPr lang="en-US" dirty="0" smtClean="0"/>
              <a:t>Graph &gt; Time Series Plot</a:t>
            </a:r>
          </a:p>
          <a:p>
            <a:r>
              <a:rPr lang="en-US" dirty="0" smtClean="0"/>
              <a:t>Click on Multiple, then OK</a:t>
            </a:r>
          </a:p>
          <a:p>
            <a:r>
              <a:rPr lang="en-US" dirty="0" smtClean="0"/>
              <a:t>Select </a:t>
            </a:r>
            <a:r>
              <a:rPr lang="en-US" dirty="0" err="1" smtClean="0"/>
              <a:t>PassCar</a:t>
            </a:r>
            <a:r>
              <a:rPr lang="en-US" dirty="0" smtClean="0"/>
              <a:t> and SUV/</a:t>
            </a:r>
            <a:r>
              <a:rPr lang="en-US" dirty="0" err="1" smtClean="0"/>
              <a:t>Truc</a:t>
            </a:r>
            <a:r>
              <a:rPr lang="en-US" dirty="0" smtClean="0"/>
              <a:t> for the Series</a:t>
            </a:r>
          </a:p>
          <a:p>
            <a:r>
              <a:rPr lang="en-US" dirty="0" smtClean="0"/>
              <a:t>Click on Time/Scale</a:t>
            </a:r>
          </a:p>
          <a:p>
            <a:r>
              <a:rPr lang="en-US" dirty="0" smtClean="0"/>
              <a:t>Select Stamp and Select Year, then OK</a:t>
            </a:r>
          </a:p>
          <a:p>
            <a:r>
              <a:rPr lang="en-US" dirty="0" smtClean="0"/>
              <a:t>Click Ok again.</a:t>
            </a:r>
          </a:p>
          <a:p>
            <a:endParaRPr lang="en-US" dirty="0" smtClean="0"/>
          </a:p>
          <a:p>
            <a:endParaRPr lang="en-US" dirty="0" smtClean="0"/>
          </a:p>
          <a:p>
            <a:endParaRPr lang="en-US" dirty="0"/>
          </a:p>
        </p:txBody>
      </p:sp>
    </p:spTree>
    <p:extLst>
      <p:ext uri="{BB962C8B-B14F-4D97-AF65-F5344CB8AC3E}">
        <p14:creationId xmlns:p14="http://schemas.microsoft.com/office/powerpoint/2010/main" val="196064947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68</TotalTime>
  <Words>478</Words>
  <Application>Microsoft Office PowerPoint</Application>
  <PresentationFormat>Widescreen</PresentationFormat>
  <Paragraphs>104</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Calibri Light</vt:lpstr>
      <vt:lpstr>Office Theme</vt:lpstr>
      <vt:lpstr>How to make plots in Minitab</vt:lpstr>
      <vt:lpstr>Graphs for one variable</vt:lpstr>
      <vt:lpstr>Pie Chart</vt:lpstr>
      <vt:lpstr>Pie Chart</vt:lpstr>
      <vt:lpstr>Bar Graph</vt:lpstr>
      <vt:lpstr>Bar Graph</vt:lpstr>
      <vt:lpstr>Bar Graph - Percentages</vt:lpstr>
      <vt:lpstr>Bar Graph - Percentages</vt:lpstr>
      <vt:lpstr>Time Series Plot</vt:lpstr>
      <vt:lpstr>Time Series Plot</vt:lpstr>
      <vt:lpstr>Area Graph</vt:lpstr>
      <vt:lpstr>Area Graph</vt:lpstr>
      <vt:lpstr>Histogram - Frequency</vt:lpstr>
      <vt:lpstr>Histogram – Frequency </vt:lpstr>
      <vt:lpstr>Histogram – Relative Frequency</vt:lpstr>
      <vt:lpstr>Histogram – Relative Frequency</vt:lpstr>
      <vt:lpstr>Dotplot</vt:lpstr>
      <vt:lpstr>Dotplot</vt:lpstr>
      <vt:lpstr>Stem-and-Leaf Plot</vt:lpstr>
      <vt:lpstr>Stem-and-Leaf Plot</vt:lpstr>
      <vt:lpstr>Boxplot</vt:lpstr>
      <vt:lpstr>Boxplot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make plots in Minitab</dc:title>
  <dc:creator>Eric Suess</dc:creator>
  <cp:lastModifiedBy>Eric Suess</cp:lastModifiedBy>
  <cp:revision>12</cp:revision>
  <dcterms:created xsi:type="dcterms:W3CDTF">2015-01-16T14:09:52Z</dcterms:created>
  <dcterms:modified xsi:type="dcterms:W3CDTF">2015-01-16T15:18:46Z</dcterms:modified>
</cp:coreProperties>
</file>