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2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5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3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1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6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9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22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0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7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4E576-5D5B-41B6-A40B-FD5BB3B0E0AB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22E8-BB76-42C7-96BD-6929CC1D7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1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finance.yahoo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dirty="0" smtClean="0"/>
              <a:t>Chapter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95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Pie Charts</a:t>
            </a:r>
            <a:r>
              <a:rPr lang="en-US" dirty="0" smtClean="0"/>
              <a:t> and </a:t>
            </a:r>
            <a:r>
              <a:rPr lang="en-US" b="1" dirty="0" smtClean="0"/>
              <a:t>Bar Graphs</a:t>
            </a:r>
            <a:r>
              <a:rPr lang="en-US" dirty="0" smtClean="0"/>
              <a:t> are used for </a:t>
            </a:r>
            <a:r>
              <a:rPr lang="en-US" b="1" dirty="0" smtClean="0"/>
              <a:t>Qualitative Data</a:t>
            </a:r>
            <a:r>
              <a:rPr lang="en-US" dirty="0" smtClean="0"/>
              <a:t>. </a:t>
            </a:r>
            <a:r>
              <a:rPr lang="en-US" b="1" dirty="0" smtClean="0"/>
              <a:t>MS Excel</a:t>
            </a:r>
            <a:r>
              <a:rPr lang="en-US" dirty="0" smtClean="0"/>
              <a:t> is used to produce these graphs.</a:t>
            </a:r>
          </a:p>
          <a:p>
            <a:r>
              <a:rPr lang="en-US" b="1" dirty="0" smtClean="0"/>
              <a:t>Histograms</a:t>
            </a:r>
            <a:r>
              <a:rPr lang="en-US" dirty="0" smtClean="0"/>
              <a:t> are used for </a:t>
            </a:r>
            <a:r>
              <a:rPr lang="en-US" b="1" dirty="0" smtClean="0"/>
              <a:t>Quantitative Data</a:t>
            </a:r>
            <a:r>
              <a:rPr lang="en-US" dirty="0" smtClean="0"/>
              <a:t>.  </a:t>
            </a:r>
            <a:r>
              <a:rPr lang="en-US" b="1" dirty="0" smtClean="0"/>
              <a:t>Minitab</a:t>
            </a:r>
            <a:r>
              <a:rPr lang="en-US" dirty="0" smtClean="0"/>
              <a:t> is used to produce these graphs.</a:t>
            </a:r>
          </a:p>
          <a:p>
            <a:r>
              <a:rPr lang="en-US" dirty="0" smtClean="0"/>
              <a:t>Stem-and-Leaf plots are used for Quantitative Data.  By hand or </a:t>
            </a:r>
            <a:r>
              <a:rPr lang="en-US" b="1" dirty="0" smtClean="0"/>
              <a:t>Minitab</a:t>
            </a:r>
            <a:r>
              <a:rPr lang="en-US" dirty="0" smtClean="0"/>
              <a:t> is used to produce these graphs.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85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the shape of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Histograms are used to display the distribution of the values of a quantitative variable.</a:t>
            </a:r>
          </a:p>
          <a:p>
            <a:r>
              <a:rPr lang="en-US" dirty="0" smtClean="0"/>
              <a:t>The language:</a:t>
            </a:r>
          </a:p>
          <a:p>
            <a:pPr lvl="1"/>
            <a:r>
              <a:rPr lang="en-US" dirty="0" smtClean="0"/>
              <a:t>Unimodal</a:t>
            </a:r>
          </a:p>
          <a:p>
            <a:pPr lvl="1"/>
            <a:r>
              <a:rPr lang="en-US" dirty="0" smtClean="0"/>
              <a:t>Bimodal</a:t>
            </a:r>
          </a:p>
          <a:p>
            <a:pPr lvl="1"/>
            <a:r>
              <a:rPr lang="en-US" dirty="0" smtClean="0"/>
              <a:t>Uniform</a:t>
            </a:r>
          </a:p>
          <a:p>
            <a:pPr lvl="1"/>
            <a:r>
              <a:rPr lang="en-US" dirty="0" smtClean="0"/>
              <a:t>Symmetric</a:t>
            </a:r>
          </a:p>
          <a:p>
            <a:pPr lvl="1"/>
            <a:r>
              <a:rPr lang="en-US" dirty="0" smtClean="0"/>
              <a:t>Skewed to the right/+</a:t>
            </a:r>
          </a:p>
          <a:p>
            <a:pPr lvl="1"/>
            <a:r>
              <a:rPr lang="en-US" dirty="0" smtClean="0"/>
              <a:t>Skewed to the left/-</a:t>
            </a:r>
          </a:p>
          <a:p>
            <a:r>
              <a:rPr lang="en-US" dirty="0" smtClean="0"/>
              <a:t>Page 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21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Stem-and-Leaf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values and split them into stems on the left and leaves on the right.</a:t>
            </a:r>
          </a:p>
          <a:p>
            <a:r>
              <a:rPr lang="en-US" dirty="0" smtClean="0"/>
              <a:t>List the stems in order, not skipping and numbers in the list, from smallest to largest.</a:t>
            </a:r>
          </a:p>
          <a:p>
            <a:r>
              <a:rPr lang="en-US" dirty="0" smtClean="0"/>
              <a:t>List the leaves in order to the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062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10, 22, 31, 45, 47, 49, 50, 37, 70</a:t>
            </a:r>
          </a:p>
          <a:p>
            <a:r>
              <a:rPr lang="en-US" dirty="0" smtClean="0"/>
              <a:t>Minitab Express</a:t>
            </a:r>
          </a:p>
          <a:p>
            <a:r>
              <a:rPr lang="en-US" dirty="0" smtClean="0"/>
              <a:t>Minitab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7337" y="2841625"/>
            <a:ext cx="2143125" cy="18859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23100" y="2841625"/>
            <a:ext cx="2120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Courier New" panose="02070309020205020404" pitchFamily="49" charset="0"/>
              </a:rPr>
              <a:t>Stem-and-leaf of values  N  = 9</a:t>
            </a:r>
          </a:p>
          <a:p>
            <a:r>
              <a:rPr lang="en-US" sz="900" dirty="0" smtClean="0">
                <a:latin typeface="Courier New" panose="02070309020205020404" pitchFamily="49" charset="0"/>
              </a:rPr>
              <a:t>Leaf Unit = 1.0</a:t>
            </a:r>
          </a:p>
          <a:p>
            <a:endParaRPr lang="en-US" sz="900" dirty="0" smtClean="0">
              <a:latin typeface="Courier New" panose="02070309020205020404" pitchFamily="49" charset="0"/>
            </a:endParaRPr>
          </a:p>
          <a:p>
            <a:endParaRPr lang="en-US" sz="900" dirty="0" smtClean="0">
              <a:latin typeface="Courier New" panose="02070309020205020404" pitchFamily="49" charset="0"/>
            </a:endParaRPr>
          </a:p>
          <a:p>
            <a:r>
              <a:rPr lang="en-US" sz="900" dirty="0" smtClean="0">
                <a:latin typeface="Courier New" panose="02070309020205020404" pitchFamily="49" charset="0"/>
              </a:rPr>
              <a:t> 1   1  0</a:t>
            </a:r>
          </a:p>
          <a:p>
            <a:r>
              <a:rPr lang="en-US" sz="900" dirty="0" smtClean="0">
                <a:latin typeface="Courier New" panose="02070309020205020404" pitchFamily="49" charset="0"/>
              </a:rPr>
              <a:t> 2   2  2</a:t>
            </a:r>
          </a:p>
          <a:p>
            <a:r>
              <a:rPr lang="en-US" sz="900" dirty="0" smtClean="0">
                <a:latin typeface="Courier New" panose="02070309020205020404" pitchFamily="49" charset="0"/>
              </a:rPr>
              <a:t> 4   3  17</a:t>
            </a:r>
          </a:p>
          <a:p>
            <a:r>
              <a:rPr lang="en-US" sz="900" dirty="0" smtClean="0">
                <a:latin typeface="Courier New" panose="02070309020205020404" pitchFamily="49" charset="0"/>
              </a:rPr>
              <a:t>(3)  4  579</a:t>
            </a:r>
          </a:p>
          <a:p>
            <a:r>
              <a:rPr lang="en-US" sz="900" dirty="0" smtClean="0">
                <a:latin typeface="Courier New" panose="02070309020205020404" pitchFamily="49" charset="0"/>
              </a:rPr>
              <a:t> 2   5  0</a:t>
            </a:r>
          </a:p>
          <a:p>
            <a:r>
              <a:rPr lang="en-US" sz="900" dirty="0" smtClean="0">
                <a:latin typeface="Courier New" panose="02070309020205020404" pitchFamily="49" charset="0"/>
              </a:rPr>
              <a:t> 1   6</a:t>
            </a:r>
          </a:p>
          <a:p>
            <a:r>
              <a:rPr lang="en-US" sz="900" dirty="0" smtClean="0">
                <a:latin typeface="Courier New" panose="02070309020205020404" pitchFamily="49" charset="0"/>
              </a:rPr>
              <a:t> 1   7  0</a:t>
            </a:r>
          </a:p>
        </p:txBody>
      </p:sp>
    </p:spTree>
    <p:extLst>
      <p:ext uri="{BB962C8B-B14F-4D97-AF65-F5344CB8AC3E}">
        <p14:creationId xmlns:p14="http://schemas.microsoft.com/office/powerpoint/2010/main" val="3649811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Series plots are made for quantitative data recorded in time.</a:t>
            </a:r>
          </a:p>
          <a:p>
            <a:r>
              <a:rPr lang="en-US" dirty="0" smtClean="0"/>
              <a:t>Plots of stock market data is a good example.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yahoo finance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98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 for Successful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page 77 for the authors guidelines.</a:t>
            </a:r>
          </a:p>
          <a:p>
            <a:r>
              <a:rPr lang="en-US" dirty="0" smtClean="0"/>
              <a:t>The main guideline that is important to consider is the first one.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message are you trying to send to the viewer?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7970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Methods – Center and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of central tendency measure the center of the data.</a:t>
            </a:r>
          </a:p>
          <a:p>
            <a:r>
              <a:rPr lang="en-US" dirty="0" smtClean="0"/>
              <a:t>Measures of spread or variation measure the variability of the data.</a:t>
            </a:r>
          </a:p>
          <a:p>
            <a:endParaRPr lang="en-US" dirty="0"/>
          </a:p>
          <a:p>
            <a:r>
              <a:rPr lang="en-US" dirty="0" smtClean="0"/>
              <a:t>What is a parameter?  A population measure.</a:t>
            </a:r>
          </a:p>
          <a:p>
            <a:r>
              <a:rPr lang="en-US" dirty="0" smtClean="0"/>
              <a:t>What is a statistics?  A sample measure.</a:t>
            </a:r>
          </a:p>
          <a:p>
            <a:endParaRPr lang="en-US" dirty="0"/>
          </a:p>
          <a:p>
            <a:r>
              <a:rPr lang="en-US" dirty="0" smtClean="0"/>
              <a:t>When we compute these measure we are computing statistics.  These days often referred to as Analytics.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65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Methods –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Mean, Median, Mode</a:t>
            </a:r>
          </a:p>
          <a:p>
            <a:endParaRPr lang="en-US" dirty="0"/>
          </a:p>
          <a:p>
            <a:r>
              <a:rPr lang="en-US" dirty="0" smtClean="0"/>
              <a:t>Mode – most common value</a:t>
            </a:r>
          </a:p>
          <a:p>
            <a:r>
              <a:rPr lang="en-US" dirty="0" smtClean="0"/>
              <a:t>Median – 50</a:t>
            </a:r>
            <a:r>
              <a:rPr lang="en-US" baseline="30000" dirty="0" smtClean="0"/>
              <a:t>th</a:t>
            </a:r>
            <a:r>
              <a:rPr lang="en-US" dirty="0" smtClean="0"/>
              <a:t> percentile, middle</a:t>
            </a:r>
          </a:p>
          <a:p>
            <a:r>
              <a:rPr lang="en-US" dirty="0" smtClean="0"/>
              <a:t>Mean – average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12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Methods – Center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find the </a:t>
                </a:r>
                <a:r>
                  <a:rPr lang="en-US" b="1" dirty="0" smtClean="0"/>
                  <a:t>median</a:t>
                </a:r>
                <a:r>
                  <a:rPr lang="en-US" dirty="0" smtClean="0"/>
                  <a:t>, order the data, find the middle value, if an even number of values, average the two middle values.</a:t>
                </a:r>
              </a:p>
              <a:p>
                <a:r>
                  <a:rPr lang="en-US" dirty="0" smtClean="0"/>
                  <a:t>To calculate the </a:t>
                </a:r>
                <a:r>
                  <a:rPr lang="en-US" b="1" dirty="0" smtClean="0"/>
                  <a:t>mean</a:t>
                </a:r>
                <a:r>
                  <a:rPr lang="en-US" dirty="0" smtClean="0"/>
                  <a:t>, add all the values together and divide by the number of values.</a:t>
                </a:r>
              </a:p>
              <a:p>
                <a:r>
                  <a:rPr lang="en-US" dirty="0" smtClean="0"/>
                  <a:t>The </a:t>
                </a:r>
                <a:r>
                  <a:rPr lang="en-US" b="1" dirty="0" smtClean="0"/>
                  <a:t>sample size </a:t>
                </a: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i="1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4235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Methods –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outlier?</a:t>
            </a:r>
          </a:p>
          <a:p>
            <a:r>
              <a:rPr lang="en-US" dirty="0" smtClean="0"/>
              <a:t>Values that are a long way away from the rest.  Sometime they result from errors in the recording of the data.  Other times they are part of the data.</a:t>
            </a:r>
          </a:p>
          <a:p>
            <a:r>
              <a:rPr lang="en-US" dirty="0" smtClean="0"/>
              <a:t>Example: Incom</a:t>
            </a:r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6103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 – One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see descriptions of data all the time.  Look at your phone.  Go to the doctor.  Drive your car.</a:t>
            </a:r>
          </a:p>
          <a:p>
            <a:r>
              <a:rPr lang="en-US" dirty="0" smtClean="0"/>
              <a:t>The wireless signal one your phone describes how much of a connection you have to a cell tower.</a:t>
            </a:r>
          </a:p>
          <a:p>
            <a:r>
              <a:rPr lang="en-US" dirty="0" smtClean="0"/>
              <a:t>Do you test positive for a disease?</a:t>
            </a:r>
          </a:p>
          <a:p>
            <a:r>
              <a:rPr lang="en-US" dirty="0" smtClean="0"/>
              <a:t>How fast am I going?  Am I going too fast?  Too slow?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20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Methods –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less variable?</a:t>
            </a:r>
          </a:p>
          <a:p>
            <a:r>
              <a:rPr lang="en-US" dirty="0" smtClean="0"/>
              <a:t>What is more variable?</a:t>
            </a:r>
          </a:p>
          <a:p>
            <a:endParaRPr lang="en-US" dirty="0"/>
          </a:p>
          <a:p>
            <a:r>
              <a:rPr lang="en-US" dirty="0" smtClean="0"/>
              <a:t>Figure 3.16 on page 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54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Methods –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Range</a:t>
            </a:r>
            <a:r>
              <a:rPr lang="en-US" dirty="0" smtClean="0"/>
              <a:t> = Maximum value – Minimum value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p-</a:t>
            </a:r>
            <a:r>
              <a:rPr lang="en-US" b="1" dirty="0" err="1" smtClean="0"/>
              <a:t>th</a:t>
            </a:r>
            <a:r>
              <a:rPr lang="en-US" b="1" dirty="0" smtClean="0"/>
              <a:t> percentile</a:t>
            </a:r>
            <a:r>
              <a:rPr lang="en-US" dirty="0" smtClean="0"/>
              <a:t>, value with p% of the values below.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 pages 88-89 can be skipped.  Graduate student should read these pages.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19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Methods – Spread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Inner Quartile Range = 75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percentile – 25 percentile</a:t>
                </a:r>
              </a:p>
              <a:p>
                <a:r>
                  <a:rPr lang="en-US" dirty="0" smtClean="0"/>
                  <a:t>Deviation – how far a value is from the mean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Variance – sample variance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Standard Deviation – sample standard deviation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Use MS Excel or Minitab to compute these values for a data set.</a:t>
                </a:r>
              </a:p>
              <a:p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570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807" y="1878177"/>
            <a:ext cx="10515600" cy="4351338"/>
          </a:xfrm>
        </p:spPr>
        <p:txBody>
          <a:bodyPr/>
          <a:lstStyle/>
          <a:p>
            <a:r>
              <a:rPr lang="en-US" dirty="0" smtClean="0"/>
              <a:t>Figure 3.21 page 91     68, 63, 67, 61, 66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731" y="2520972"/>
            <a:ext cx="9620250" cy="971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842" y="3851537"/>
            <a:ext cx="3162628" cy="228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31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Methods – Spread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Empirical rule – 68-95-99 rule, page 93</a:t>
                </a:r>
              </a:p>
              <a:p>
                <a:r>
                  <a:rPr lang="en-US" dirty="0" smtClean="0"/>
                  <a:t>Given a set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values possessing a mound-shaped histogram, then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smtClean="0"/>
                  <a:t> contains approximately 68% of the observations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smtClean="0"/>
                  <a:t> contains approximately </a:t>
                </a:r>
                <a:r>
                  <a:rPr lang="en-US" dirty="0" smtClean="0"/>
                  <a:t>95% </a:t>
                </a:r>
                <a:r>
                  <a:rPr lang="en-US" dirty="0" smtClean="0"/>
                  <a:t>of the observations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smtClean="0"/>
                  <a:t> contains </a:t>
                </a:r>
                <a:r>
                  <a:rPr lang="en-US" smtClean="0"/>
                  <a:t>approximately </a:t>
                </a:r>
                <a:r>
                  <a:rPr lang="en-US" smtClean="0"/>
                  <a:t>99.7% </a:t>
                </a:r>
                <a:r>
                  <a:rPr lang="en-US" dirty="0" smtClean="0"/>
                  <a:t>of the observations</a:t>
                </a:r>
              </a:p>
              <a:p>
                <a:r>
                  <a:rPr lang="en-US" dirty="0" smtClean="0"/>
                  <a:t>See Figure 3.22 page 94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708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Methods –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 Plots plot the 5 number summary</a:t>
            </a:r>
          </a:p>
          <a:p>
            <a:r>
              <a:rPr lang="en-US" dirty="0" smtClean="0"/>
              <a:t>Minimum, 25</a:t>
            </a:r>
            <a:r>
              <a:rPr lang="en-US" baseline="30000" dirty="0" smtClean="0"/>
              <a:t>th</a:t>
            </a:r>
            <a:r>
              <a:rPr lang="en-US" dirty="0" smtClean="0"/>
              <a:t> percentile, Median, 75</a:t>
            </a:r>
            <a:r>
              <a:rPr lang="en-US" baseline="30000" dirty="0" smtClean="0"/>
              <a:t>th</a:t>
            </a:r>
            <a:r>
              <a:rPr lang="en-US" dirty="0" smtClean="0"/>
              <a:t> percentile, Maximum</a:t>
            </a:r>
          </a:p>
          <a:p>
            <a:r>
              <a:rPr lang="en-US" dirty="0" smtClean="0"/>
              <a:t>Use Minitab to produce Box Plots.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18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Time we will discuss how to describe data for two or more variables.</a:t>
            </a:r>
          </a:p>
          <a:p>
            <a:r>
              <a:rPr lang="en-US" smtClean="0"/>
              <a:t>Contingency Tables</a:t>
            </a:r>
            <a:endParaRPr lang="en-US" dirty="0" smtClean="0"/>
          </a:p>
          <a:p>
            <a:r>
              <a:rPr lang="en-US" dirty="0" smtClean="0"/>
              <a:t>Stacked Bar Graphs</a:t>
            </a:r>
          </a:p>
          <a:p>
            <a:r>
              <a:rPr lang="en-US" dirty="0" smtClean="0"/>
              <a:t>Cluster Bar Graphs</a:t>
            </a:r>
          </a:p>
          <a:p>
            <a:r>
              <a:rPr lang="en-US" dirty="0" smtClean="0"/>
              <a:t>Scatterplots, the Scatterplot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4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 – One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will discuss the description of data collected on one variable.</a:t>
            </a:r>
          </a:p>
          <a:p>
            <a:r>
              <a:rPr lang="en-US" dirty="0" smtClean="0"/>
              <a:t>We will discuss graphical and numerical methods, such as, pie chart and bar graphs and time plots, and, such as, means, medians, modes and standard deviation.</a:t>
            </a:r>
          </a:p>
          <a:p>
            <a:r>
              <a:rPr lang="en-US" dirty="0" smtClean="0"/>
              <a:t>We will discuss the use of Excel and Minitab to make graphs and to computer descriptive Statistics.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0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 and Inferential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field of Statistics is broken into two main areas.  One if Descriptive Statistics and the other is Inferential Statistics.</a:t>
            </a:r>
          </a:p>
          <a:p>
            <a:r>
              <a:rPr lang="en-US" dirty="0" smtClean="0"/>
              <a:t>In Descriptive Statistics we work to describe the data and to communicate the big picture and patters in the data.</a:t>
            </a:r>
          </a:p>
          <a:p>
            <a:r>
              <a:rPr lang="en-US" dirty="0" smtClean="0"/>
              <a:t>Inferential Statistics uses probability to model the data and to help reach conclusion about the presence of underlying patterns.</a:t>
            </a:r>
          </a:p>
          <a:p>
            <a:r>
              <a:rPr lang="en-US" dirty="0" smtClean="0"/>
              <a:t>We start with Descriptive Statistics, sometimes called Exploratory Data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7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Categories</a:t>
            </a:r>
          </a:p>
          <a:p>
            <a:r>
              <a:rPr lang="en-US" dirty="0" smtClean="0"/>
              <a:t>Data is often simplified into ordered or unordered groups or categories.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Gender (Female, Male)</a:t>
            </a:r>
          </a:p>
          <a:p>
            <a:pPr lvl="1"/>
            <a:r>
              <a:rPr lang="en-US" dirty="0" smtClean="0"/>
              <a:t>Income (Low, Medium, High)</a:t>
            </a:r>
          </a:p>
          <a:p>
            <a:pPr lvl="1"/>
            <a:r>
              <a:rPr lang="en-US" dirty="0" smtClean="0"/>
              <a:t>Industry (Agriculture, Construction, etc.)  see Table 3.4 page 63</a:t>
            </a:r>
          </a:p>
        </p:txBody>
      </p:sp>
    </p:spTree>
    <p:extLst>
      <p:ext uri="{BB962C8B-B14F-4D97-AF65-F5344CB8AC3E}">
        <p14:creationId xmlns:p14="http://schemas.microsoft.com/office/powerpoint/2010/main" val="264330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Pie Charts</a:t>
            </a:r>
          </a:p>
          <a:p>
            <a:r>
              <a:rPr lang="en-US" dirty="0" smtClean="0"/>
              <a:t>Exercise 3.1</a:t>
            </a:r>
          </a:p>
          <a:p>
            <a:r>
              <a:rPr lang="en-US" dirty="0" smtClean="0"/>
              <a:t>Use MS Excel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505" y="309258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442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 Charts are used with data that is summarized into categories.</a:t>
            </a:r>
          </a:p>
          <a:p>
            <a:r>
              <a:rPr lang="en-US" dirty="0" smtClean="0"/>
              <a:t>Each slice of the pie represents the portion or percentage of the pie from each category.</a:t>
            </a:r>
          </a:p>
          <a:p>
            <a:r>
              <a:rPr lang="en-US" dirty="0" smtClean="0"/>
              <a:t>Relative Frequency or percentages are usually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</a:p>
          <a:p>
            <a:r>
              <a:rPr lang="en-US" dirty="0" smtClean="0"/>
              <a:t>Exercise 3.1</a:t>
            </a:r>
          </a:p>
          <a:p>
            <a:r>
              <a:rPr lang="en-US" dirty="0" smtClean="0"/>
              <a:t>MS Excel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002" y="3421331"/>
            <a:ext cx="4584589" cy="27556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103" y="3421331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50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Data:  </a:t>
            </a:r>
            <a:r>
              <a:rPr lang="en-US" dirty="0" smtClean="0"/>
              <a:t>Data are values recorded for variables from individuals.</a:t>
            </a:r>
          </a:p>
          <a:p>
            <a:r>
              <a:rPr lang="en-US" dirty="0" smtClean="0"/>
              <a:t>There are different types of data.</a:t>
            </a:r>
          </a:p>
          <a:p>
            <a:r>
              <a:rPr lang="en-US" dirty="0" smtClean="0"/>
              <a:t>The two main types of data are:</a:t>
            </a:r>
          </a:p>
          <a:p>
            <a:pPr lvl="1"/>
            <a:r>
              <a:rPr lang="en-US" b="1" dirty="0" smtClean="0"/>
              <a:t>Qualitative</a:t>
            </a:r>
            <a:r>
              <a:rPr lang="en-US" dirty="0" smtClean="0"/>
              <a:t> – which means categorical</a:t>
            </a:r>
          </a:p>
          <a:p>
            <a:pPr lvl="1"/>
            <a:r>
              <a:rPr lang="en-US" b="1" dirty="0" smtClean="0"/>
              <a:t>Quantitative</a:t>
            </a:r>
            <a:r>
              <a:rPr lang="en-US" dirty="0" smtClean="0"/>
              <a:t> – which means numerical</a:t>
            </a:r>
          </a:p>
          <a:p>
            <a:r>
              <a:rPr lang="en-US" dirty="0" smtClean="0"/>
              <a:t>Examples: Hair Color, Height</a:t>
            </a:r>
          </a:p>
          <a:p>
            <a:r>
              <a:rPr lang="en-US" dirty="0" smtClean="0"/>
              <a:t>Different graphs are used for different types of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4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1015</Words>
  <Application>Microsoft Office PowerPoint</Application>
  <PresentationFormat>Widescreen</PresentationFormat>
  <Paragraphs>147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Courier New</vt:lpstr>
      <vt:lpstr>Office Theme</vt:lpstr>
      <vt:lpstr>Statistics 3502/6304</vt:lpstr>
      <vt:lpstr>Data Description – One Variable</vt:lpstr>
      <vt:lpstr>Data Description – One Variable</vt:lpstr>
      <vt:lpstr>Descriptive Statistics and Inferential Statistics</vt:lpstr>
      <vt:lpstr>Graphical Methods</vt:lpstr>
      <vt:lpstr>Graphical Methods</vt:lpstr>
      <vt:lpstr>Graphical Methods</vt:lpstr>
      <vt:lpstr>Graphical Methods</vt:lpstr>
      <vt:lpstr>Data</vt:lpstr>
      <vt:lpstr>Types of Graphs</vt:lpstr>
      <vt:lpstr>Describing the shape of Histograms</vt:lpstr>
      <vt:lpstr>Making a Stem-and-Leaf plot</vt:lpstr>
      <vt:lpstr>Example</vt:lpstr>
      <vt:lpstr>Time Series</vt:lpstr>
      <vt:lpstr>General Guidelines for Successful Graphics</vt:lpstr>
      <vt:lpstr>Numerical Methods – Center and Spread</vt:lpstr>
      <vt:lpstr>Numerical Methods – Center</vt:lpstr>
      <vt:lpstr>Numerical Methods – Center</vt:lpstr>
      <vt:lpstr>Numerical Methods – Outliers</vt:lpstr>
      <vt:lpstr>Numerical Methods – Spread</vt:lpstr>
      <vt:lpstr>Numerical Methods – Spread</vt:lpstr>
      <vt:lpstr>Numerical Methods – Spread</vt:lpstr>
      <vt:lpstr>Example</vt:lpstr>
      <vt:lpstr>Numerical Methods – Spread</vt:lpstr>
      <vt:lpstr>Numerical Methods – Spread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18</cp:revision>
  <dcterms:created xsi:type="dcterms:W3CDTF">2015-01-13T17:41:45Z</dcterms:created>
  <dcterms:modified xsi:type="dcterms:W3CDTF">2015-01-20T18:25:06Z</dcterms:modified>
</cp:coreProperties>
</file>