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FEC0-1452-4940-92B8-C156F0FC39C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4F41-0D14-465E-A17C-156CDF8B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44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FEC0-1452-4940-92B8-C156F0FC39C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4F41-0D14-465E-A17C-156CDF8B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FEC0-1452-4940-92B8-C156F0FC39C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4F41-0D14-465E-A17C-156CDF8B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2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FEC0-1452-4940-92B8-C156F0FC39C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4F41-0D14-465E-A17C-156CDF8B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0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FEC0-1452-4940-92B8-C156F0FC39C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4F41-0D14-465E-A17C-156CDF8B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FEC0-1452-4940-92B8-C156F0FC39C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4F41-0D14-465E-A17C-156CDF8B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1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FEC0-1452-4940-92B8-C156F0FC39C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4F41-0D14-465E-A17C-156CDF8B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5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FEC0-1452-4940-92B8-C156F0FC39C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4F41-0D14-465E-A17C-156CDF8B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7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FEC0-1452-4940-92B8-C156F0FC39C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4F41-0D14-465E-A17C-156CDF8B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9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FEC0-1452-4940-92B8-C156F0FC39C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4F41-0D14-465E-A17C-156CDF8B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3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FEC0-1452-4940-92B8-C156F0FC39C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74F41-0D14-465E-A17C-156CDF8B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7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3FEC0-1452-4940-92B8-C156F0FC39CB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74F41-0D14-465E-A17C-156CDF8B2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0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 3502/6304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Eric A. Suess</a:t>
            </a:r>
          </a:p>
          <a:p>
            <a:r>
              <a:rPr lang="en-US" dirty="0" smtClean="0"/>
              <a:t>Chapter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146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Nonresponse</a:t>
            </a:r>
          </a:p>
          <a:p>
            <a:r>
              <a:rPr lang="en-US" dirty="0" smtClean="0"/>
              <a:t>Measurement Errors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563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Interviews</a:t>
            </a:r>
          </a:p>
          <a:p>
            <a:r>
              <a:rPr lang="en-US" dirty="0" smtClean="0"/>
              <a:t>Telephone Interviews</a:t>
            </a:r>
          </a:p>
          <a:p>
            <a:r>
              <a:rPr lang="en-US" dirty="0" smtClean="0"/>
              <a:t>Self-Administered </a:t>
            </a:r>
            <a:r>
              <a:rPr lang="en-US" dirty="0" err="1" smtClean="0"/>
              <a:t>Questionaire</a:t>
            </a:r>
            <a:endParaRPr lang="en-US" dirty="0" smtClean="0"/>
          </a:p>
          <a:p>
            <a:r>
              <a:rPr lang="en-US" dirty="0" smtClean="0"/>
              <a:t>Direct Observation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63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3: Experimental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Experiments</a:t>
            </a:r>
          </a:p>
          <a:p>
            <a:r>
              <a:rPr lang="en-US" dirty="0" smtClean="0"/>
              <a:t>Factors</a:t>
            </a:r>
          </a:p>
          <a:p>
            <a:r>
              <a:rPr lang="en-US" dirty="0" smtClean="0"/>
              <a:t>Measurements</a:t>
            </a:r>
          </a:p>
          <a:p>
            <a:r>
              <a:rPr lang="en-US" dirty="0" smtClean="0"/>
              <a:t>Observations</a:t>
            </a:r>
          </a:p>
          <a:p>
            <a:r>
              <a:rPr lang="en-US" dirty="0" smtClean="0"/>
              <a:t>Controlled Treatment</a:t>
            </a:r>
          </a:p>
          <a:p>
            <a:r>
              <a:rPr lang="en-US" dirty="0" smtClean="0"/>
              <a:t>Experimental Unit</a:t>
            </a:r>
          </a:p>
          <a:p>
            <a:r>
              <a:rPr lang="en-US" dirty="0" smtClean="0"/>
              <a:t>Measurement Unit</a:t>
            </a:r>
          </a:p>
          <a:p>
            <a:r>
              <a:rPr lang="en-US" dirty="0" smtClean="0"/>
              <a:t>Replication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31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an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2.4 page 32 shrimp farming</a:t>
            </a:r>
          </a:p>
          <a:p>
            <a:r>
              <a:rPr lang="en-US" dirty="0" smtClean="0"/>
              <a:t>Example 2.5 page 34 frying pans</a:t>
            </a:r>
          </a:p>
          <a:p>
            <a:r>
              <a:rPr lang="en-US" dirty="0" smtClean="0"/>
              <a:t>Example 2.6 rats</a:t>
            </a:r>
          </a:p>
          <a:p>
            <a:r>
              <a:rPr lang="en-US" dirty="0" smtClean="0"/>
              <a:t>Example 2.7 shrimp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Observational Studies</a:t>
            </a:r>
          </a:p>
          <a:p>
            <a:r>
              <a:rPr lang="en-US" dirty="0" smtClean="0"/>
              <a:t>Surveys</a:t>
            </a:r>
          </a:p>
          <a:p>
            <a:r>
              <a:rPr lang="en-US" dirty="0" smtClean="0"/>
              <a:t>Experimental Studies</a:t>
            </a:r>
          </a:p>
          <a:p>
            <a:r>
              <a:rPr lang="en-US" dirty="0" smtClean="0"/>
              <a:t>Skip section 2.5 for now.  This is what is presented in Stat 3503/6305.  The topic is Designs of Experimental Studies.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5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I: Observational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observational study?</a:t>
            </a:r>
          </a:p>
          <a:p>
            <a:r>
              <a:rPr lang="en-US" dirty="0" smtClean="0"/>
              <a:t>What is an experimental study?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71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variable?</a:t>
            </a:r>
          </a:p>
          <a:p>
            <a:r>
              <a:rPr lang="en-US" dirty="0" smtClean="0"/>
              <a:t>What is an explanatory variable?</a:t>
            </a:r>
          </a:p>
          <a:p>
            <a:r>
              <a:rPr lang="en-US" dirty="0" smtClean="0"/>
              <a:t>What is a response variable?</a:t>
            </a:r>
          </a:p>
          <a:p>
            <a:r>
              <a:rPr lang="en-US" dirty="0" smtClean="0"/>
              <a:t>What is a confounding variable?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41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 of a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usually is to make a cause-and-effect conclusion.</a:t>
            </a:r>
          </a:p>
          <a:p>
            <a:r>
              <a:rPr lang="en-US" dirty="0" smtClean="0"/>
              <a:t>This is not usually possible.  </a:t>
            </a:r>
          </a:p>
          <a:p>
            <a:r>
              <a:rPr lang="en-US" dirty="0" smtClean="0"/>
              <a:t>With observational studies can show associations, but not causation.</a:t>
            </a:r>
          </a:p>
          <a:p>
            <a:r>
              <a:rPr lang="en-US" dirty="0" smtClean="0"/>
              <a:t>Causation is something discussed with Experimental Studies.</a:t>
            </a:r>
          </a:p>
          <a:p>
            <a:r>
              <a:rPr lang="en-US" dirty="0" smtClean="0"/>
              <a:t>See page 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29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Observational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Surveys</a:t>
            </a:r>
          </a:p>
          <a:p>
            <a:r>
              <a:rPr lang="en-US" dirty="0" smtClean="0"/>
              <a:t>Prospective Studies</a:t>
            </a:r>
          </a:p>
          <a:p>
            <a:r>
              <a:rPr lang="en-US" dirty="0" smtClean="0"/>
              <a:t>Retrospective Studies</a:t>
            </a:r>
          </a:p>
          <a:p>
            <a:r>
              <a:rPr lang="en-US" dirty="0" smtClean="0"/>
              <a:t>Cohort Studies</a:t>
            </a:r>
          </a:p>
          <a:p>
            <a:r>
              <a:rPr lang="en-US" dirty="0" smtClean="0"/>
              <a:t>Case-Control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95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population</a:t>
            </a:r>
          </a:p>
          <a:p>
            <a:r>
              <a:rPr lang="en-US" dirty="0" smtClean="0"/>
              <a:t>Sample</a:t>
            </a:r>
          </a:p>
          <a:p>
            <a:r>
              <a:rPr lang="en-US" dirty="0" smtClean="0"/>
              <a:t>Sampled population</a:t>
            </a:r>
          </a:p>
          <a:p>
            <a:r>
              <a:rPr lang="en-US" dirty="0" smtClean="0"/>
              <a:t>Observational unit</a:t>
            </a:r>
          </a:p>
          <a:p>
            <a:r>
              <a:rPr lang="en-US" dirty="0" smtClean="0"/>
              <a:t>Sampling Unit</a:t>
            </a:r>
          </a:p>
          <a:p>
            <a:r>
              <a:rPr lang="en-US" dirty="0" smtClean="0"/>
              <a:t>Sampling Frame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138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Poll</a:t>
            </a:r>
          </a:p>
          <a:p>
            <a:r>
              <a:rPr lang="en-US" dirty="0" smtClean="0"/>
              <a:t>What is the target population?  All adults in the US or registered voters?</a:t>
            </a:r>
          </a:p>
          <a:p>
            <a:r>
              <a:rPr lang="en-US" dirty="0" smtClean="0"/>
              <a:t>What is the sample?  A 1000 adults in the US or 1000 people we can call on landline phones.</a:t>
            </a:r>
          </a:p>
          <a:p>
            <a:r>
              <a:rPr lang="en-US" dirty="0" smtClean="0"/>
              <a:t>The sampled population is very different from the target population.</a:t>
            </a:r>
          </a:p>
          <a:p>
            <a:r>
              <a:rPr lang="en-US" dirty="0" smtClean="0"/>
              <a:t>The observational unit is the phone number.</a:t>
            </a:r>
          </a:p>
          <a:p>
            <a:r>
              <a:rPr lang="en-US" dirty="0" smtClean="0"/>
              <a:t>The sampling unit is the oldest adult, maybe.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426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Surveys, ways of taking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Random Sample</a:t>
            </a:r>
          </a:p>
          <a:p>
            <a:r>
              <a:rPr lang="en-US" dirty="0" smtClean="0"/>
              <a:t>Stratified Random Sample</a:t>
            </a:r>
          </a:p>
          <a:p>
            <a:r>
              <a:rPr lang="en-US" dirty="0" smtClean="0"/>
              <a:t>Cluster Sample</a:t>
            </a:r>
          </a:p>
          <a:p>
            <a:r>
              <a:rPr lang="en-US" dirty="0" smtClean="0"/>
              <a:t>Systematic Sample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995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297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Statistics 3502/6304</vt:lpstr>
      <vt:lpstr>Collecting Data </vt:lpstr>
      <vt:lpstr>Part I: Observational Studies</vt:lpstr>
      <vt:lpstr>Variables</vt:lpstr>
      <vt:lpstr>The results of a Study</vt:lpstr>
      <vt:lpstr>Types of Observational Studies</vt:lpstr>
      <vt:lpstr>Part 2: Surveys</vt:lpstr>
      <vt:lpstr>Example of a survey</vt:lpstr>
      <vt:lpstr>Surveys, ways of taking sample</vt:lpstr>
      <vt:lpstr>Problems with Surveys</vt:lpstr>
      <vt:lpstr>Survey Techniques</vt:lpstr>
      <vt:lpstr>Part 3: Experimental Studies</vt:lpstr>
      <vt:lpstr>Examples of an experiment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3502/6304</dc:title>
  <dc:creator>Eric Suess</dc:creator>
  <cp:lastModifiedBy>Eric Suess</cp:lastModifiedBy>
  <cp:revision>5</cp:revision>
  <dcterms:created xsi:type="dcterms:W3CDTF">2015-01-08T18:41:05Z</dcterms:created>
  <dcterms:modified xsi:type="dcterms:W3CDTF">2015-01-08T19:04:58Z</dcterms:modified>
</cp:coreProperties>
</file>