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75" d="100"/>
          <a:sy n="75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2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75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12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78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127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26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1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20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54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6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AC5BC-8ECD-46AE-8AE6-0F7EA60614E7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4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Statistics 3502/6304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Prof. Eric A. Suess</a:t>
            </a:r>
          </a:p>
          <a:p>
            <a:r>
              <a:rPr lang="en-US" dirty="0" smtClean="0"/>
              <a:t>Chapter 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819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and Probability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Conditional Probability:  </a:t>
            </a:r>
            <a:r>
              <a:rPr lang="en-US" dirty="0" smtClean="0"/>
              <a:t>When a probability is computed knowing the occurrence of another event.</a:t>
            </a:r>
          </a:p>
          <a:p>
            <a:r>
              <a:rPr lang="en-US" dirty="0" smtClean="0"/>
              <a:t>See Table 4.2</a:t>
            </a:r>
          </a:p>
          <a:p>
            <a:r>
              <a:rPr lang="en-US" b="1" dirty="0" smtClean="0"/>
              <a:t>Unconditional Probability: </a:t>
            </a:r>
            <a:r>
              <a:rPr lang="en-US" dirty="0" smtClean="0"/>
              <a:t>When a probability is computed overall.</a:t>
            </a:r>
          </a:p>
          <a:p>
            <a:r>
              <a:rPr lang="en-US" dirty="0" smtClean="0"/>
              <a:t>See Table 4.2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57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and Probability Rules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</a:t>
                </a:r>
                <a:r>
                  <a:rPr lang="en-US" b="1" dirty="0" smtClean="0"/>
                  <a:t>conditional probability </a:t>
                </a:r>
                <a:r>
                  <a:rPr lang="en-US" dirty="0" smtClean="0"/>
                  <a:t>of </a:t>
                </a:r>
                <a:r>
                  <a:rPr lang="en-US" i="1" dirty="0" smtClean="0"/>
                  <a:t>A</a:t>
                </a:r>
                <a:r>
                  <a:rPr lang="en-US" dirty="0" smtClean="0"/>
                  <a:t> given </a:t>
                </a:r>
                <a:r>
                  <a:rPr lang="en-US" i="1" dirty="0" smtClean="0"/>
                  <a:t>B</a:t>
                </a:r>
                <a:r>
                  <a:rPr lang="en-US" dirty="0" smtClean="0"/>
                  <a:t> is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nary>
                            <m:naryPr>
                              <m:chr m:val="⋂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3600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and Probability Rules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</a:t>
                </a:r>
                <a:r>
                  <a:rPr lang="en-US" b="1" dirty="0" smtClean="0"/>
                  <a:t>probability of the intersection </a:t>
                </a:r>
                <a:r>
                  <a:rPr lang="en-US" dirty="0" smtClean="0"/>
                  <a:t>of two events </a:t>
                </a:r>
                <a:r>
                  <a:rPr lang="en-US" i="1" dirty="0" smtClean="0"/>
                  <a:t>A</a:t>
                </a:r>
                <a:r>
                  <a:rPr lang="en-US" dirty="0" smtClean="0"/>
                  <a:t> and </a:t>
                </a:r>
                <a:r>
                  <a:rPr lang="en-US" i="1" dirty="0" smtClean="0"/>
                  <a:t>B</a:t>
                </a:r>
                <a:r>
                  <a:rPr lang="en-US" dirty="0" smtClean="0"/>
                  <a:t>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nary>
                      <m:naryPr>
                        <m:chr m:val="⋂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         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nary>
                      <m:naryPr>
                        <m:chr m:val="⋂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b="1" dirty="0" smtClean="0"/>
                  <a:t>Independent events: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r>
                  <a:rPr lang="en-US" b="1" dirty="0" smtClean="0"/>
                  <a:t>Dependent events: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b="1" dirty="0" smtClean="0"/>
                  <a:t>Multiplication Rule for Independent events:  </a:t>
                </a:r>
                <a:r>
                  <a:rPr lang="en-US" dirty="0" smtClean="0"/>
                  <a:t>If </a:t>
                </a:r>
                <a:r>
                  <a:rPr lang="en-US" i="1" dirty="0" smtClean="0"/>
                  <a:t>A</a:t>
                </a:r>
                <a:r>
                  <a:rPr lang="en-US" dirty="0" smtClean="0"/>
                  <a:t> and </a:t>
                </a:r>
                <a:r>
                  <a:rPr lang="en-US" i="1" dirty="0" smtClean="0"/>
                  <a:t>B</a:t>
                </a:r>
                <a:r>
                  <a:rPr lang="en-US" dirty="0" smtClean="0"/>
                  <a:t> are independent,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nary>
                      <m:naryPr>
                        <m:chr m:val="⋂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9616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and Probability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Bayes’ Rule</a:t>
            </a:r>
          </a:p>
          <a:p>
            <a:r>
              <a:rPr lang="en-US" dirty="0" smtClean="0"/>
              <a:t>False Positive</a:t>
            </a:r>
          </a:p>
          <a:p>
            <a:r>
              <a:rPr lang="en-US" dirty="0" smtClean="0"/>
              <a:t>False Negative</a:t>
            </a:r>
          </a:p>
          <a:p>
            <a:r>
              <a:rPr lang="en-US" dirty="0" smtClean="0"/>
              <a:t>Sensitivity </a:t>
            </a:r>
          </a:p>
          <a:p>
            <a:r>
              <a:rPr lang="en-US" dirty="0" smtClean="0"/>
              <a:t>Specificity</a:t>
            </a:r>
          </a:p>
          <a:p>
            <a:r>
              <a:rPr lang="en-US" dirty="0" smtClean="0"/>
              <a:t>Prevalence, prior probability</a:t>
            </a:r>
          </a:p>
          <a:p>
            <a:r>
              <a:rPr lang="en-US" dirty="0" smtClean="0"/>
              <a:t>Posterior probability</a:t>
            </a:r>
          </a:p>
          <a:p>
            <a:r>
              <a:rPr lang="en-US" dirty="0" smtClean="0"/>
              <a:t>Example 4.3 and 4.4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714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measure of uncertainty.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Screening Tests – Pregnancy, Illegal Drugs, Sports Drug Tests</a:t>
            </a:r>
          </a:p>
          <a:p>
            <a:pPr lvl="1"/>
            <a:r>
              <a:rPr lang="en-US" dirty="0" smtClean="0"/>
              <a:t>Quality Control, Reliability, Six Sigma</a:t>
            </a:r>
          </a:p>
          <a:p>
            <a:pPr lvl="1"/>
            <a:r>
              <a:rPr lang="en-US" dirty="0" smtClean="0"/>
              <a:t>ESP</a:t>
            </a:r>
          </a:p>
          <a:p>
            <a:r>
              <a:rPr lang="en-US" dirty="0" smtClean="0"/>
              <a:t>Probability is the tool used to make inferences in Statistics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701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random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 was so random?  </a:t>
            </a:r>
            <a:endParaRPr lang="en-US" dirty="0"/>
          </a:p>
          <a:p>
            <a:r>
              <a:rPr lang="en-US" dirty="0" smtClean="0"/>
              <a:t>This statement is past tense.  </a:t>
            </a:r>
          </a:p>
          <a:p>
            <a:r>
              <a:rPr lang="en-US" dirty="0" smtClean="0"/>
              <a:t>An event is random before is happens.  An outcome is random when there are probabilities of the outcomes.  </a:t>
            </a:r>
          </a:p>
          <a:p>
            <a:r>
              <a:rPr lang="en-US" dirty="0" smtClean="0"/>
              <a:t>Once the event has taken place it is no longer random.  We can talk about an outcome being likely or unlikely for a probability model.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355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Interpretations of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Classical Interpretation of Probability</a:t>
            </a:r>
          </a:p>
          <a:p>
            <a:r>
              <a:rPr lang="en-US" dirty="0" smtClean="0"/>
              <a:t>Based on counting</a:t>
            </a:r>
          </a:p>
          <a:p>
            <a:r>
              <a:rPr lang="en-US" dirty="0" smtClean="0"/>
              <a:t>Developed with games of chance.</a:t>
            </a:r>
          </a:p>
          <a:p>
            <a:r>
              <a:rPr lang="en-US" dirty="0" smtClean="0"/>
              <a:t>Flip a coin</a:t>
            </a:r>
          </a:p>
          <a:p>
            <a:r>
              <a:rPr lang="en-US" dirty="0" smtClean="0"/>
              <a:t>Draw a card from a shuffled deck of cards</a:t>
            </a:r>
          </a:p>
          <a:p>
            <a:r>
              <a:rPr lang="en-US" dirty="0" smtClean="0"/>
              <a:t>Blackjack, roulette,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575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Interpretations of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Relative Frequency Interpretation of Probability</a:t>
            </a:r>
          </a:p>
          <a:p>
            <a:r>
              <a:rPr lang="en-US" dirty="0" smtClean="0"/>
              <a:t>Preform and experiment a large number of times and compute the relative frequency of the event.  </a:t>
            </a:r>
          </a:p>
          <a:p>
            <a:r>
              <a:rPr lang="en-US" dirty="0" smtClean="0"/>
              <a:t>Simulation</a:t>
            </a:r>
          </a:p>
          <a:p>
            <a:r>
              <a:rPr lang="en-US" dirty="0" smtClean="0"/>
              <a:t>Observing a production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709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Interpretations of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Subjective Interpretation of Probability</a:t>
            </a:r>
          </a:p>
          <a:p>
            <a:r>
              <a:rPr lang="en-US" dirty="0" smtClean="0"/>
              <a:t>A one-time statement of the likelihood of an event occurring</a:t>
            </a:r>
          </a:p>
          <a:p>
            <a:r>
              <a:rPr lang="en-US" dirty="0" smtClean="0"/>
              <a:t>Weather prediction for tomorrow.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239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Probabilities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counting.</a:t>
            </a:r>
          </a:p>
          <a:p>
            <a:r>
              <a:rPr lang="en-US" dirty="0" smtClean="0"/>
              <a:t>Example: Flip a fair coin twice, what is the probability of </a:t>
            </a:r>
            <a:r>
              <a:rPr lang="en-US" i="1" dirty="0" smtClean="0"/>
              <a:t>HH</a:t>
            </a:r>
            <a:r>
              <a:rPr lang="en-US" dirty="0" smtClean="0"/>
              <a:t>?  Of </a:t>
            </a:r>
            <a:r>
              <a:rPr lang="en-US" i="1" dirty="0" smtClean="0"/>
              <a:t>HT</a:t>
            </a:r>
            <a:r>
              <a:rPr lang="en-US" dirty="0" smtClean="0"/>
              <a:t>?</a:t>
            </a:r>
          </a:p>
          <a:p>
            <a:r>
              <a:rPr lang="en-US" dirty="0" smtClean="0"/>
              <a:t>Example: Draw a card from a shuffled deck of cards, what is the probability of getting a </a:t>
            </a:r>
            <a:r>
              <a:rPr lang="en-US" i="1" dirty="0" smtClean="0"/>
              <a:t>Red</a:t>
            </a:r>
            <a:r>
              <a:rPr lang="en-US" dirty="0" smtClean="0"/>
              <a:t> card?  Getting the </a:t>
            </a:r>
            <a:r>
              <a:rPr lang="en-US" i="1" dirty="0" smtClean="0"/>
              <a:t>King of Harts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88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and Probability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probability of an event </a:t>
            </a:r>
            <a:r>
              <a:rPr lang="en-US" b="1" i="1" dirty="0" smtClean="0"/>
              <a:t>A</a:t>
            </a:r>
            <a:r>
              <a:rPr lang="en-US" dirty="0" smtClean="0"/>
              <a:t> is between 0 and 1.</a:t>
            </a:r>
          </a:p>
          <a:p>
            <a:r>
              <a:rPr lang="en-US" dirty="0" smtClean="0"/>
              <a:t>The event </a:t>
            </a:r>
            <a:r>
              <a:rPr lang="en-US" b="1" i="1" dirty="0" smtClean="0"/>
              <a:t>A or B</a:t>
            </a:r>
          </a:p>
          <a:p>
            <a:r>
              <a:rPr lang="en-US" dirty="0" smtClean="0"/>
              <a:t>Two events are </a:t>
            </a:r>
            <a:r>
              <a:rPr lang="en-US" b="1" dirty="0" smtClean="0"/>
              <a:t>mutually exclusive </a:t>
            </a:r>
            <a:r>
              <a:rPr lang="en-US" dirty="0" smtClean="0"/>
              <a:t>if the occurrence of one event excludes the possibility of the occurrence of the other event.</a:t>
            </a:r>
          </a:p>
          <a:p>
            <a:r>
              <a:rPr lang="en-US" b="1" dirty="0" smtClean="0"/>
              <a:t>Additive Rule for Mutually Exclusive Events:  </a:t>
            </a:r>
            <a:r>
              <a:rPr lang="en-US" dirty="0" smtClean="0"/>
              <a:t>If two events,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, are </a:t>
            </a:r>
            <a:r>
              <a:rPr lang="en-US" b="1" dirty="0" smtClean="0"/>
              <a:t>mutually exclusive</a:t>
            </a:r>
            <a:r>
              <a:rPr lang="en-US" dirty="0" smtClean="0"/>
              <a:t>, the probability of either event occurring is the sum of the probability of each event.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423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and Probability Rules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The </a:t>
                </a:r>
                <a:r>
                  <a:rPr lang="en-US" b="1" dirty="0" smtClean="0"/>
                  <a:t>complement</a:t>
                </a:r>
                <a:r>
                  <a:rPr lang="en-US" dirty="0" smtClean="0"/>
                  <a:t> of an event </a:t>
                </a:r>
                <a:r>
                  <a:rPr lang="en-US" i="1" dirty="0" smtClean="0"/>
                  <a:t>A</a:t>
                </a:r>
                <a:r>
                  <a:rPr lang="en-US" dirty="0" smtClean="0"/>
                  <a:t> is the event that </a:t>
                </a:r>
                <a:r>
                  <a:rPr lang="en-US" i="1" dirty="0" smtClean="0"/>
                  <a:t>A</a:t>
                </a:r>
                <a:r>
                  <a:rPr lang="en-US" dirty="0" smtClean="0"/>
                  <a:t> does not occur.  The complete of event </a:t>
                </a:r>
                <a:r>
                  <a:rPr lang="en-US" i="1" dirty="0" smtClean="0"/>
                  <a:t>A</a:t>
                </a:r>
                <a:r>
                  <a:rPr lang="en-US" dirty="0" smtClean="0"/>
                  <a:t> is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b="1" dirty="0" smtClean="0"/>
                  <a:t>.</a:t>
                </a:r>
              </a:p>
              <a:p>
                <a:r>
                  <a:rPr lang="en-US" dirty="0" smtClean="0"/>
                  <a:t>The </a:t>
                </a:r>
                <a:r>
                  <a:rPr lang="en-US" b="1" dirty="0" smtClean="0"/>
                  <a:t>union</a:t>
                </a:r>
                <a:r>
                  <a:rPr lang="en-US" dirty="0" smtClean="0"/>
                  <a:t> of two events </a:t>
                </a:r>
                <a:r>
                  <a:rPr lang="en-US" i="1" dirty="0" smtClean="0"/>
                  <a:t>A</a:t>
                </a:r>
                <a:r>
                  <a:rPr lang="en-US" dirty="0" smtClean="0"/>
                  <a:t> and </a:t>
                </a:r>
                <a:r>
                  <a:rPr lang="en-US" i="1" dirty="0" smtClean="0"/>
                  <a:t>B</a:t>
                </a:r>
                <a:r>
                  <a:rPr lang="en-US" dirty="0" smtClean="0"/>
                  <a:t> is the set of all outcomes that are included in either </a:t>
                </a:r>
                <a:r>
                  <a:rPr lang="en-US" i="1" dirty="0" smtClean="0"/>
                  <a:t>A</a:t>
                </a:r>
                <a:r>
                  <a:rPr lang="en-US" dirty="0" smtClean="0"/>
                  <a:t> or </a:t>
                </a:r>
                <a:r>
                  <a:rPr lang="en-US" i="1" dirty="0" smtClean="0"/>
                  <a:t>B</a:t>
                </a:r>
                <a:r>
                  <a:rPr lang="en-US" dirty="0" smtClean="0"/>
                  <a:t> (or both).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nary>
                      <m:naryPr>
                        <m:chr m:val="⋃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nary>
                  </m:oMath>
                </a14:m>
                <a:endParaRPr lang="en-US" dirty="0" smtClean="0"/>
              </a:p>
              <a:p>
                <a:r>
                  <a:rPr lang="en-US" dirty="0" smtClean="0"/>
                  <a:t>The </a:t>
                </a:r>
                <a:r>
                  <a:rPr lang="en-US" b="1" dirty="0" smtClean="0"/>
                  <a:t>intersection</a:t>
                </a:r>
                <a:r>
                  <a:rPr lang="en-US" dirty="0" smtClean="0"/>
                  <a:t> of two events A and B is the set of all outcomes that are included in both </a:t>
                </a:r>
                <a:r>
                  <a:rPr lang="en-US" i="1" dirty="0" smtClean="0"/>
                  <a:t>A</a:t>
                </a:r>
                <a:r>
                  <a:rPr lang="en-US" dirty="0" smtClean="0"/>
                  <a:t> and </a:t>
                </a:r>
                <a:r>
                  <a:rPr lang="en-US" i="1" dirty="0" smtClean="0"/>
                  <a:t>B</a:t>
                </a:r>
                <a:r>
                  <a:rPr lang="en-US" dirty="0" smtClean="0"/>
                  <a:t>.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nary>
                      <m:naryPr>
                        <m:chr m:val="⋂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nary>
                  </m:oMath>
                </a14:m>
                <a:endParaRPr lang="en-US" dirty="0" smtClean="0"/>
              </a:p>
              <a:p>
                <a:r>
                  <a:rPr lang="en-US" b="1" dirty="0" smtClean="0"/>
                  <a:t>Additive Rule:</a:t>
                </a:r>
                <a:r>
                  <a:rPr lang="en-US" dirty="0" smtClean="0"/>
                  <a:t> Consider two event A and B, the probability of the union of </a:t>
                </a:r>
                <a:r>
                  <a:rPr lang="en-US" i="1" dirty="0" smtClean="0"/>
                  <a:t>A</a:t>
                </a:r>
                <a:r>
                  <a:rPr lang="en-US" dirty="0" smtClean="0"/>
                  <a:t> and </a:t>
                </a:r>
                <a:r>
                  <a:rPr lang="en-US" i="1" dirty="0" smtClean="0"/>
                  <a:t>B</a:t>
                </a:r>
                <a:r>
                  <a:rPr lang="en-US" dirty="0" smtClean="0"/>
                  <a:t>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⋃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nary>
                          <m:naryPr>
                            <m:chr m:val="⋂"/>
                            <m:subHide m:val="on"/>
                            <m:sup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e>
                    </m:nary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b="1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4659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442</Words>
  <Application>Microsoft Office PowerPoint</Application>
  <PresentationFormat>Widescreen</PresentationFormat>
  <Paragraphs>74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Statistics 3502/6304</vt:lpstr>
      <vt:lpstr>Introduction to Probability</vt:lpstr>
      <vt:lpstr>What does random mean?</vt:lpstr>
      <vt:lpstr>Interpretations of Probability</vt:lpstr>
      <vt:lpstr>Interpretations of Probability</vt:lpstr>
      <vt:lpstr>Interpretations of Probability</vt:lpstr>
      <vt:lpstr>Finding Probabilities</vt:lpstr>
      <vt:lpstr>Events and Probability Rules</vt:lpstr>
      <vt:lpstr>Events and Probability Rules</vt:lpstr>
      <vt:lpstr>Events and Probability Rules</vt:lpstr>
      <vt:lpstr>Events and Probability Rules</vt:lpstr>
      <vt:lpstr>Events and Probability Rules</vt:lpstr>
      <vt:lpstr>Events and Probability Rules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3502/6304</dc:title>
  <dc:creator>Eric Suess</dc:creator>
  <cp:lastModifiedBy>Eric Suess</cp:lastModifiedBy>
  <cp:revision>10</cp:revision>
  <dcterms:created xsi:type="dcterms:W3CDTF">2015-02-03T18:08:56Z</dcterms:created>
  <dcterms:modified xsi:type="dcterms:W3CDTF">2015-02-03T19:00:05Z</dcterms:modified>
</cp:coreProperties>
</file>