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4" autoAdjust="0"/>
    <p:restoredTop sz="94660"/>
  </p:normalViewPr>
  <p:slideViewPr>
    <p:cSldViewPr snapToGrid="0">
      <p:cViewPr varScale="1">
        <p:scale>
          <a:sx n="56" d="100"/>
          <a:sy n="56" d="100"/>
        </p:scale>
        <p:origin x="84" y="26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4AC5BC-8ECD-46AE-8AE6-0F7EA60614E7}" type="datetimeFigureOut">
              <a:rPr lang="en-US" smtClean="0"/>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9BB35-0C94-4561-9201-33D30366F3F3}" type="slidenum">
              <a:rPr lang="en-US" smtClean="0"/>
              <a:t>‹#›</a:t>
            </a:fld>
            <a:endParaRPr lang="en-US"/>
          </a:p>
        </p:txBody>
      </p:sp>
    </p:spTree>
    <p:extLst>
      <p:ext uri="{BB962C8B-B14F-4D97-AF65-F5344CB8AC3E}">
        <p14:creationId xmlns:p14="http://schemas.microsoft.com/office/powerpoint/2010/main" val="2509022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4AC5BC-8ECD-46AE-8AE6-0F7EA60614E7}" type="datetimeFigureOut">
              <a:rPr lang="en-US" smtClean="0"/>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9BB35-0C94-4561-9201-33D30366F3F3}" type="slidenum">
              <a:rPr lang="en-US" smtClean="0"/>
              <a:t>‹#›</a:t>
            </a:fld>
            <a:endParaRPr lang="en-US"/>
          </a:p>
        </p:txBody>
      </p:sp>
    </p:spTree>
    <p:extLst>
      <p:ext uri="{BB962C8B-B14F-4D97-AF65-F5344CB8AC3E}">
        <p14:creationId xmlns:p14="http://schemas.microsoft.com/office/powerpoint/2010/main" val="1541475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4AC5BC-8ECD-46AE-8AE6-0F7EA60614E7}" type="datetimeFigureOut">
              <a:rPr lang="en-US" smtClean="0"/>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9BB35-0C94-4561-9201-33D30366F3F3}" type="slidenum">
              <a:rPr lang="en-US" smtClean="0"/>
              <a:t>‹#›</a:t>
            </a:fld>
            <a:endParaRPr lang="en-US"/>
          </a:p>
        </p:txBody>
      </p:sp>
    </p:spTree>
    <p:extLst>
      <p:ext uri="{BB962C8B-B14F-4D97-AF65-F5344CB8AC3E}">
        <p14:creationId xmlns:p14="http://schemas.microsoft.com/office/powerpoint/2010/main" val="2573012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4AC5BC-8ECD-46AE-8AE6-0F7EA60614E7}" type="datetimeFigureOut">
              <a:rPr lang="en-US" smtClean="0"/>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9BB35-0C94-4561-9201-33D30366F3F3}" type="slidenum">
              <a:rPr lang="en-US" smtClean="0"/>
              <a:t>‹#›</a:t>
            </a:fld>
            <a:endParaRPr lang="en-US"/>
          </a:p>
        </p:txBody>
      </p:sp>
    </p:spTree>
    <p:extLst>
      <p:ext uri="{BB962C8B-B14F-4D97-AF65-F5344CB8AC3E}">
        <p14:creationId xmlns:p14="http://schemas.microsoft.com/office/powerpoint/2010/main" val="444878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4AC5BC-8ECD-46AE-8AE6-0F7EA60614E7}" type="datetimeFigureOut">
              <a:rPr lang="en-US" smtClean="0"/>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9BB35-0C94-4561-9201-33D30366F3F3}" type="slidenum">
              <a:rPr lang="en-US" smtClean="0"/>
              <a:t>‹#›</a:t>
            </a:fld>
            <a:endParaRPr lang="en-US"/>
          </a:p>
        </p:txBody>
      </p:sp>
    </p:spTree>
    <p:extLst>
      <p:ext uri="{BB962C8B-B14F-4D97-AF65-F5344CB8AC3E}">
        <p14:creationId xmlns:p14="http://schemas.microsoft.com/office/powerpoint/2010/main" val="1657127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4AC5BC-8ECD-46AE-8AE6-0F7EA60614E7}" type="datetimeFigureOut">
              <a:rPr lang="en-US" smtClean="0"/>
              <a:t>5/7/2015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9BB35-0C94-4561-9201-33D30366F3F3}" type="slidenum">
              <a:rPr lang="en-US" smtClean="0"/>
              <a:t>‹#›</a:t>
            </a:fld>
            <a:endParaRPr lang="en-US"/>
          </a:p>
        </p:txBody>
      </p:sp>
    </p:spTree>
    <p:extLst>
      <p:ext uri="{BB962C8B-B14F-4D97-AF65-F5344CB8AC3E}">
        <p14:creationId xmlns:p14="http://schemas.microsoft.com/office/powerpoint/2010/main" val="195183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4AC5BC-8ECD-46AE-8AE6-0F7EA60614E7}" type="datetimeFigureOut">
              <a:rPr lang="en-US" smtClean="0"/>
              <a:t>5/7/2015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C9BB35-0C94-4561-9201-33D30366F3F3}" type="slidenum">
              <a:rPr lang="en-US" smtClean="0"/>
              <a:t>‹#›</a:t>
            </a:fld>
            <a:endParaRPr lang="en-US"/>
          </a:p>
        </p:txBody>
      </p:sp>
    </p:spTree>
    <p:extLst>
      <p:ext uri="{BB962C8B-B14F-4D97-AF65-F5344CB8AC3E}">
        <p14:creationId xmlns:p14="http://schemas.microsoft.com/office/powerpoint/2010/main" val="670526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4AC5BC-8ECD-46AE-8AE6-0F7EA60614E7}" type="datetimeFigureOut">
              <a:rPr lang="en-US" smtClean="0"/>
              <a:t>5/7/2015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C9BB35-0C94-4561-9201-33D30366F3F3}" type="slidenum">
              <a:rPr lang="en-US" smtClean="0"/>
              <a:t>‹#›</a:t>
            </a:fld>
            <a:endParaRPr lang="en-US"/>
          </a:p>
        </p:txBody>
      </p:sp>
    </p:spTree>
    <p:extLst>
      <p:ext uri="{BB962C8B-B14F-4D97-AF65-F5344CB8AC3E}">
        <p14:creationId xmlns:p14="http://schemas.microsoft.com/office/powerpoint/2010/main" val="167621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4AC5BC-8ECD-46AE-8AE6-0F7EA60614E7}" type="datetimeFigureOut">
              <a:rPr lang="en-US" smtClean="0"/>
              <a:t>5/7/2015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C9BB35-0C94-4561-9201-33D30366F3F3}" type="slidenum">
              <a:rPr lang="en-US" smtClean="0"/>
              <a:t>‹#›</a:t>
            </a:fld>
            <a:endParaRPr lang="en-US"/>
          </a:p>
        </p:txBody>
      </p:sp>
    </p:spTree>
    <p:extLst>
      <p:ext uri="{BB962C8B-B14F-4D97-AF65-F5344CB8AC3E}">
        <p14:creationId xmlns:p14="http://schemas.microsoft.com/office/powerpoint/2010/main" val="3262720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4AC5BC-8ECD-46AE-8AE6-0F7EA60614E7}" type="datetimeFigureOut">
              <a:rPr lang="en-US" smtClean="0"/>
              <a:t>5/7/2015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9BB35-0C94-4561-9201-33D30366F3F3}" type="slidenum">
              <a:rPr lang="en-US" smtClean="0"/>
              <a:t>‹#›</a:t>
            </a:fld>
            <a:endParaRPr lang="en-US"/>
          </a:p>
        </p:txBody>
      </p:sp>
    </p:spTree>
    <p:extLst>
      <p:ext uri="{BB962C8B-B14F-4D97-AF65-F5344CB8AC3E}">
        <p14:creationId xmlns:p14="http://schemas.microsoft.com/office/powerpoint/2010/main" val="3037354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4AC5BC-8ECD-46AE-8AE6-0F7EA60614E7}" type="datetimeFigureOut">
              <a:rPr lang="en-US" smtClean="0"/>
              <a:t>5/7/2015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9BB35-0C94-4561-9201-33D30366F3F3}" type="slidenum">
              <a:rPr lang="en-US" smtClean="0"/>
              <a:t>‹#›</a:t>
            </a:fld>
            <a:endParaRPr lang="en-US"/>
          </a:p>
        </p:txBody>
      </p:sp>
    </p:spTree>
    <p:extLst>
      <p:ext uri="{BB962C8B-B14F-4D97-AF65-F5344CB8AC3E}">
        <p14:creationId xmlns:p14="http://schemas.microsoft.com/office/powerpoint/2010/main" val="1281266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4AC5BC-8ECD-46AE-8AE6-0F7EA60614E7}" type="datetimeFigureOut">
              <a:rPr lang="en-US" smtClean="0"/>
              <a:t>5/7/2015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C9BB35-0C94-4561-9201-33D30366F3F3}" type="slidenum">
              <a:rPr lang="en-US" smtClean="0"/>
              <a:t>‹#›</a:t>
            </a:fld>
            <a:endParaRPr lang="en-US"/>
          </a:p>
        </p:txBody>
      </p:sp>
    </p:spTree>
    <p:extLst>
      <p:ext uri="{BB962C8B-B14F-4D97-AF65-F5344CB8AC3E}">
        <p14:creationId xmlns:p14="http://schemas.microsoft.com/office/powerpoint/2010/main" val="4064142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Statistics 3502/6304</a:t>
            </a:r>
            <a:endParaRPr lang="en-US" dirty="0"/>
          </a:p>
        </p:txBody>
      </p:sp>
      <p:sp>
        <p:nvSpPr>
          <p:cNvPr id="3" name="Subtitle 2"/>
          <p:cNvSpPr>
            <a:spLocks noGrp="1"/>
          </p:cNvSpPr>
          <p:nvPr>
            <p:ph type="subTitle" idx="1"/>
          </p:nvPr>
        </p:nvSpPr>
        <p:spPr/>
        <p:txBody>
          <a:bodyPr/>
          <a:lstStyle/>
          <a:p>
            <a:r>
              <a:rPr lang="en-US" dirty="0" smtClean="0"/>
              <a:t>Prof. Eric A. Suess</a:t>
            </a:r>
          </a:p>
          <a:p>
            <a:r>
              <a:rPr lang="en-US" dirty="0" smtClean="0"/>
              <a:t>Chapter 4</a:t>
            </a:r>
          </a:p>
          <a:p>
            <a:endParaRPr lang="en-US" dirty="0"/>
          </a:p>
        </p:txBody>
      </p:sp>
    </p:spTree>
    <p:extLst>
      <p:ext uri="{BB962C8B-B14F-4D97-AF65-F5344CB8AC3E}">
        <p14:creationId xmlns:p14="http://schemas.microsoft.com/office/powerpoint/2010/main" val="4081819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Limit Theorem</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dirty="0" smtClean="0"/>
                  <a:t>We will discuss the distribution of the sample mean </a:t>
                </a:r>
                <a14:m>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oMath>
                </a14:m>
                <a:r>
                  <a:rPr lang="en-US" dirty="0" smtClean="0"/>
                  <a:t> when sampling from a population with mean </a:t>
                </a:r>
                <a14:m>
                  <m:oMath xmlns:m="http://schemas.openxmlformats.org/officeDocument/2006/math">
                    <m:r>
                      <a:rPr lang="en-US" i="1" smtClean="0">
                        <a:latin typeface="Cambria Math" panose="02040503050406030204" pitchFamily="18" charset="0"/>
                        <a:ea typeface="Cambria Math" panose="02040503050406030204" pitchFamily="18" charset="0"/>
                      </a:rPr>
                      <m:t>𝜇</m:t>
                    </m:r>
                  </m:oMath>
                </a14:m>
                <a:r>
                  <a:rPr lang="en-US" dirty="0" smtClean="0"/>
                  <a:t> and standard deviation </a:t>
                </a:r>
                <a14:m>
                  <m:oMath xmlns:m="http://schemas.openxmlformats.org/officeDocument/2006/math">
                    <m:r>
                      <a:rPr lang="en-US" i="1" smtClean="0">
                        <a:latin typeface="Cambria Math" panose="02040503050406030204" pitchFamily="18" charset="0"/>
                        <a:ea typeface="Cambria Math" panose="02040503050406030204" pitchFamily="18" charset="0"/>
                      </a:rPr>
                      <m:t>𝜎</m:t>
                    </m:r>
                  </m:oMath>
                </a14:m>
                <a:r>
                  <a:rPr lang="en-US" dirty="0" smtClean="0"/>
                  <a:t>.</a:t>
                </a:r>
              </a:p>
              <a:p>
                <a:r>
                  <a:rPr lang="en-US" dirty="0" smtClean="0"/>
                  <a:t>The main assumption is that the sample is a random sample.</a:t>
                </a:r>
              </a:p>
              <a:p>
                <a:endParaRPr lang="en-US" dirty="0" smtClean="0"/>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r="-870"/>
                </a:stretch>
              </a:blipFill>
            </p:spPr>
            <p:txBody>
              <a:bodyPr/>
              <a:lstStyle/>
              <a:p>
                <a:r>
                  <a:rPr lang="en-US">
                    <a:noFill/>
                  </a:rPr>
                  <a:t> </a:t>
                </a:r>
              </a:p>
            </p:txBody>
          </p:sp>
        </mc:Fallback>
      </mc:AlternateContent>
    </p:spTree>
    <p:extLst>
      <p:ext uri="{BB962C8B-B14F-4D97-AF65-F5344CB8AC3E}">
        <p14:creationId xmlns:p14="http://schemas.microsoft.com/office/powerpoint/2010/main" val="4249701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Distribution</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dirty="0" smtClean="0"/>
                  <a:t>The idea of a Sampling </a:t>
                </a:r>
                <a:r>
                  <a:rPr lang="en-US" dirty="0"/>
                  <a:t>D</a:t>
                </a:r>
                <a:r>
                  <a:rPr lang="en-US" dirty="0" smtClean="0"/>
                  <a:t>istribution is that the distribution of a statistic, such as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𝑥</m:t>
                        </m:r>
                      </m:e>
                    </m:acc>
                  </m:oMath>
                </a14:m>
                <a:r>
                  <a:rPr lang="en-US" dirty="0" smtClean="0"/>
                  <a:t>, can be determined by looking at the statistics after repeated samples are taken and the statistics is computed many times.  The resulting histogram of the many compute sample statistics shows the sampling distribution.</a:t>
                </a:r>
              </a:p>
              <a:p>
                <a:r>
                  <a:rPr lang="en-US" dirty="0" smtClean="0"/>
                  <a:t>See pages 186, 187</a:t>
                </a:r>
              </a:p>
              <a:p>
                <a:r>
                  <a:rPr lang="en-US" dirty="0" smtClean="0"/>
                  <a:t>This is what Project 1 is all about.</a:t>
                </a:r>
              </a:p>
              <a:p>
                <a:endParaRPr lang="en-US" dirty="0" smtClean="0"/>
              </a:p>
              <a:p>
                <a:pPr marL="0" indent="0">
                  <a:buNone/>
                </a:pPr>
                <a:endParaRPr lang="en-US" dirty="0" smtClean="0">
                  <a:ea typeface="Cambria Math" panose="02040503050406030204" pitchFamily="18" charset="0"/>
                </a:endParaRPr>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r="-1855"/>
                </a:stretch>
              </a:blipFill>
            </p:spPr>
            <p:txBody>
              <a:bodyPr/>
              <a:lstStyle/>
              <a:p>
                <a:r>
                  <a:rPr lang="en-US">
                    <a:noFill/>
                  </a:rPr>
                  <a:t> </a:t>
                </a:r>
              </a:p>
            </p:txBody>
          </p:sp>
        </mc:Fallback>
      </mc:AlternateContent>
    </p:spTree>
    <p:extLst>
      <p:ext uri="{BB962C8B-B14F-4D97-AF65-F5344CB8AC3E}">
        <p14:creationId xmlns:p14="http://schemas.microsoft.com/office/powerpoint/2010/main" val="1844355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Limit Theorem</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pPr marL="0" indent="0">
                  <a:buNone/>
                </a:pPr>
                <a:r>
                  <a:rPr lang="en-US" dirty="0" smtClean="0">
                    <a:latin typeface="Cambria Math" panose="02040503050406030204" pitchFamily="18" charset="0"/>
                  </a:rPr>
                  <a:t>Let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𝑥</m:t>
                        </m:r>
                      </m:e>
                    </m:acc>
                    <m:r>
                      <a:rPr lang="en-US" b="0" i="1" smtClean="0">
                        <a:latin typeface="Cambria Math" panose="02040503050406030204" pitchFamily="18" charset="0"/>
                      </a:rPr>
                      <m:t> </m:t>
                    </m:r>
                  </m:oMath>
                </a14:m>
                <a:r>
                  <a:rPr lang="en-US" dirty="0" smtClean="0">
                    <a:latin typeface="Cambria Math" panose="02040503050406030204" pitchFamily="18" charset="0"/>
                  </a:rPr>
                  <a:t>be the sample mean computed from a random sample of </a:t>
                </a:r>
                <a:r>
                  <a:rPr lang="en-US" i="1" dirty="0" smtClean="0">
                    <a:latin typeface="Cambria Math" panose="02040503050406030204" pitchFamily="18" charset="0"/>
                  </a:rPr>
                  <a:t>n </a:t>
                </a:r>
                <a:r>
                  <a:rPr lang="en-US" dirty="0" smtClean="0">
                    <a:latin typeface="Cambria Math" panose="02040503050406030204" pitchFamily="18" charset="0"/>
                  </a:rPr>
                  <a:t>measurements from a population having </a:t>
                </a:r>
                <a:r>
                  <a:rPr lang="en-US" dirty="0"/>
                  <a:t>mean </a:t>
                </a:r>
                <a14:m>
                  <m:oMath xmlns:m="http://schemas.openxmlformats.org/officeDocument/2006/math">
                    <m:r>
                      <a:rPr lang="en-US" i="1">
                        <a:latin typeface="Cambria Math" panose="02040503050406030204" pitchFamily="18" charset="0"/>
                        <a:ea typeface="Cambria Math" panose="02040503050406030204" pitchFamily="18" charset="0"/>
                      </a:rPr>
                      <m:t>𝜇</m:t>
                    </m:r>
                  </m:oMath>
                </a14:m>
                <a:r>
                  <a:rPr lang="en-US" dirty="0"/>
                  <a:t> and standard deviation </a:t>
                </a:r>
                <a14:m>
                  <m:oMath xmlns:m="http://schemas.openxmlformats.org/officeDocument/2006/math">
                    <m:r>
                      <a:rPr lang="en-US" i="1">
                        <a:latin typeface="Cambria Math" panose="02040503050406030204" pitchFamily="18" charset="0"/>
                        <a:ea typeface="Cambria Math" panose="02040503050406030204" pitchFamily="18" charset="0"/>
                      </a:rPr>
                      <m:t>𝜎</m:t>
                    </m:r>
                  </m:oMath>
                </a14:m>
                <a:r>
                  <a:rPr lang="en-US" dirty="0" smtClean="0"/>
                  <a:t>.  Based on repeated samples of size </a:t>
                </a:r>
                <a:r>
                  <a:rPr lang="en-US" i="1" dirty="0" smtClean="0"/>
                  <a:t>n </a:t>
                </a:r>
                <a:r>
                  <a:rPr lang="en-US" dirty="0" smtClean="0"/>
                  <a:t>from the population, we can conclude the following:</a:t>
                </a:r>
              </a:p>
              <a:p>
                <a:endParaRPr lang="en-US" dirty="0" smtClean="0"/>
              </a:p>
              <a:p>
                <a:pPr marL="514350" indent="-514350">
                  <a:buFont typeface="+mj-lt"/>
                  <a:buAutoNum type="arabicPeriod"/>
                </a:pPr>
                <a:r>
                  <a:rPr lang="en-US" dirty="0" smtClean="0"/>
                  <a:t>Mean of the sampling distribution of</a:t>
                </a:r>
                <a:r>
                  <a:rPr lang="en-US" dirty="0" smtClean="0">
                    <a:latin typeface="Cambria Math" panose="02040503050406030204" pitchFamily="18" charset="0"/>
                  </a:rPr>
                  <a:t>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𝑥</m:t>
                        </m:r>
                      </m:e>
                    </m:acc>
                  </m:oMath>
                </a14:m>
                <a:r>
                  <a:rPr lang="en-US" dirty="0" smtClean="0"/>
                  <a:t> is</a:t>
                </a:r>
                <a14:m>
                  <m:oMath xmlns:m="http://schemas.openxmlformats.org/officeDocument/2006/math">
                    <m:r>
                      <a:rPr lang="en-US" b="0" i="0" smtClean="0">
                        <a:latin typeface="Cambria Math" panose="02040503050406030204" pitchFamily="18" charset="0"/>
                        <a:ea typeface="Cambria Math" panose="02040503050406030204" pitchFamily="18" charset="0"/>
                      </a:rPr>
                      <m:t>    </m:t>
                    </m:r>
                    <m:r>
                      <a:rPr lang="en-US" i="1">
                        <a:latin typeface="Cambria Math" panose="02040503050406030204" pitchFamily="18" charset="0"/>
                        <a:ea typeface="Cambria Math" panose="02040503050406030204" pitchFamily="18" charset="0"/>
                      </a:rPr>
                      <m:t>𝜇</m:t>
                    </m:r>
                  </m:oMath>
                </a14:m>
                <a:r>
                  <a:rPr lang="en-US" dirty="0"/>
                  <a:t> </a:t>
                </a:r>
                <a:endParaRPr lang="en-US" dirty="0" smtClean="0"/>
              </a:p>
              <a:p>
                <a:pPr marL="514350" indent="-514350">
                  <a:buFont typeface="+mj-lt"/>
                  <a:buAutoNum type="arabicPeriod"/>
                </a:pPr>
                <a:r>
                  <a:rPr lang="en-US" dirty="0" smtClean="0"/>
                  <a:t>Standard Deviation of the sampling distribution of</a:t>
                </a:r>
                <a:r>
                  <a:rPr lang="en-US" dirty="0" smtClean="0">
                    <a:latin typeface="Cambria Math" panose="02040503050406030204" pitchFamily="18" charset="0"/>
                  </a:rPr>
                  <a:t>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𝑥</m:t>
                        </m:r>
                      </m:e>
                    </m:acc>
                  </m:oMath>
                </a14:m>
                <a:r>
                  <a:rPr lang="en-US" dirty="0" smtClean="0"/>
                  <a:t> is   </a:t>
                </a:r>
                <a14:m>
                  <m:oMath xmlns:m="http://schemas.openxmlformats.org/officeDocument/2006/math">
                    <m:f>
                      <m:fPr>
                        <m:type m:val="skw"/>
                        <m:ctrlPr>
                          <a:rPr lang="en-US" i="1" smtClean="0">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𝜎</m:t>
                        </m:r>
                      </m:num>
                      <m:den>
                        <m:rad>
                          <m:radPr>
                            <m:degHide m:val="on"/>
                            <m:ctrlPr>
                              <a:rPr lang="en-US" i="1" smtClean="0">
                                <a:latin typeface="Cambria Math" panose="02040503050406030204" pitchFamily="18" charset="0"/>
                                <a:ea typeface="Cambria Math" panose="02040503050406030204" pitchFamily="18" charset="0"/>
                              </a:rPr>
                            </m:ctrlPr>
                          </m:radPr>
                          <m:deg/>
                          <m:e>
                            <m:r>
                              <a:rPr lang="en-US" b="0" i="1" smtClean="0">
                                <a:latin typeface="Cambria Math" panose="02040503050406030204" pitchFamily="18" charset="0"/>
                                <a:ea typeface="Cambria Math" panose="02040503050406030204" pitchFamily="18" charset="0"/>
                              </a:rPr>
                              <m:t>𝑛</m:t>
                            </m:r>
                          </m:e>
                        </m:rad>
                      </m:den>
                    </m:f>
                  </m:oMath>
                </a14:m>
                <a:r>
                  <a:rPr lang="en-US" dirty="0" smtClean="0"/>
                  <a:t> </a:t>
                </a:r>
              </a:p>
              <a:p>
                <a:endParaRPr lang="en-US" dirty="0">
                  <a:latin typeface="Cambria Math" panose="02040503050406030204"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217" t="-2381" r="-638"/>
                </a:stretch>
              </a:blipFill>
            </p:spPr>
            <p:txBody>
              <a:bodyPr/>
              <a:lstStyle/>
              <a:p>
                <a:r>
                  <a:rPr lang="en-US">
                    <a:noFill/>
                  </a:rPr>
                  <a:t> </a:t>
                </a:r>
              </a:p>
            </p:txBody>
          </p:sp>
        </mc:Fallback>
      </mc:AlternateContent>
    </p:spTree>
    <p:extLst>
      <p:ext uri="{BB962C8B-B14F-4D97-AF65-F5344CB8AC3E}">
        <p14:creationId xmlns:p14="http://schemas.microsoft.com/office/powerpoint/2010/main" val="3379575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Central Limit Theorem</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0" indent="0">
                  <a:buNone/>
                </a:pPr>
                <a:r>
                  <a:rPr lang="en-US" dirty="0" smtClean="0"/>
                  <a:t>3. When </a:t>
                </a:r>
                <a:r>
                  <a:rPr lang="en-US" dirty="0"/>
                  <a:t>n is large the sampling distribution of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𝑥</m:t>
                        </m:r>
                      </m:e>
                    </m:acc>
                  </m:oMath>
                </a14:m>
                <a:r>
                  <a:rPr lang="en-US" dirty="0"/>
                  <a:t> will be approximately normal.</a:t>
                </a:r>
              </a:p>
              <a:p>
                <a:pPr marL="0" indent="0">
                  <a:buNone/>
                </a:pPr>
                <a:r>
                  <a:rPr lang="en-US" dirty="0" smtClean="0"/>
                  <a:t>4. When </a:t>
                </a:r>
                <a:r>
                  <a:rPr lang="en-US" dirty="0"/>
                  <a:t>the population is normal the sampling distribution will be exactly normal</a:t>
                </a:r>
                <a:r>
                  <a:rPr lang="en-US" dirty="0" smtClean="0"/>
                  <a:t>.</a:t>
                </a:r>
              </a:p>
              <a:p>
                <a:pPr marL="0" indent="0">
                  <a:buNone/>
                </a:pPr>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217" t="-2241"/>
                </a:stretch>
              </a:blipFill>
            </p:spPr>
            <p:txBody>
              <a:bodyPr/>
              <a:lstStyle/>
              <a:p>
                <a:r>
                  <a:rPr lang="en-US">
                    <a:noFill/>
                  </a:rPr>
                  <a:t> </a:t>
                </a:r>
              </a:p>
            </p:txBody>
          </p:sp>
        </mc:Fallback>
      </mc:AlternateContent>
    </p:spTree>
    <p:extLst>
      <p:ext uri="{BB962C8B-B14F-4D97-AF65-F5344CB8AC3E}">
        <p14:creationId xmlns:p14="http://schemas.microsoft.com/office/powerpoint/2010/main" val="1771110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CLT</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t>Z-score</a:t>
                </a:r>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𝑧</m:t>
                      </m:r>
                      <m:r>
                        <a:rPr lang="en-US" i="1">
                          <a:latin typeface="Cambria Math" panose="02040503050406030204" pitchFamily="18" charset="0"/>
                        </a:rPr>
                        <m:t>=</m:t>
                      </m:r>
                      <m:f>
                        <m:fPr>
                          <m:ctrlPr>
                            <a:rPr lang="en-US" i="1">
                              <a:latin typeface="Cambria Math" panose="02040503050406030204" pitchFamily="18" charset="0"/>
                            </a:rPr>
                          </m:ctrlPr>
                        </m:fPr>
                        <m:num>
                          <m:acc>
                            <m:accPr>
                              <m:chr m:val="̅"/>
                              <m:ctrlPr>
                                <a:rPr lang="en-US" i="1">
                                  <a:latin typeface="Cambria Math" panose="02040503050406030204" pitchFamily="18" charset="0"/>
                                </a:rPr>
                              </m:ctrlPr>
                            </m:accPr>
                            <m:e>
                              <m:r>
                                <a:rPr lang="en-US" i="1">
                                  <a:latin typeface="Cambria Math" panose="02040503050406030204" pitchFamily="18" charset="0"/>
                                </a:rPr>
                                <m:t>𝑥</m:t>
                              </m:r>
                            </m:e>
                          </m:acc>
                          <m:r>
                            <a:rPr lang="en-US" i="1">
                              <a:latin typeface="Cambria Math" panose="02040503050406030204" pitchFamily="18" charset="0"/>
                            </a:rPr>
                            <m:t>−</m:t>
                          </m:r>
                          <m:r>
                            <a:rPr lang="en-US" i="1">
                              <a:latin typeface="Cambria Math" panose="02040503050406030204" pitchFamily="18" charset="0"/>
                              <a:ea typeface="Cambria Math" panose="02040503050406030204" pitchFamily="18" charset="0"/>
                            </a:rPr>
                            <m:t>𝜇</m:t>
                          </m:r>
                        </m:num>
                        <m:den>
                          <m:r>
                            <a:rPr lang="en-US" i="1">
                              <a:latin typeface="Cambria Math" panose="02040503050406030204" pitchFamily="18" charset="0"/>
                              <a:ea typeface="Cambria Math" panose="02040503050406030204" pitchFamily="18" charset="0"/>
                            </a:rPr>
                            <m:t>𝜎</m:t>
                          </m:r>
                          <m:r>
                            <a:rPr lang="en-US" i="1">
                              <a:latin typeface="Cambria Math" panose="02040503050406030204" pitchFamily="18" charset="0"/>
                              <a:ea typeface="Cambria Math" panose="02040503050406030204" pitchFamily="18" charset="0"/>
                            </a:rPr>
                            <m:t>/</m:t>
                          </m:r>
                          <m:rad>
                            <m:radPr>
                              <m:degHide m:val="on"/>
                              <m:ctrlPr>
                                <a:rPr lang="en-US" i="1">
                                  <a:latin typeface="Cambria Math" panose="02040503050406030204" pitchFamily="18" charset="0"/>
                                  <a:ea typeface="Cambria Math" panose="02040503050406030204" pitchFamily="18" charset="0"/>
                                </a:rPr>
                              </m:ctrlPr>
                            </m:radPr>
                            <m:deg/>
                            <m:e>
                              <m:r>
                                <a:rPr lang="en-US" i="1">
                                  <a:latin typeface="Cambria Math" panose="02040503050406030204" pitchFamily="18" charset="0"/>
                                  <a:ea typeface="Cambria Math" panose="02040503050406030204" pitchFamily="18" charset="0"/>
                                </a:rPr>
                                <m:t>𝑛</m:t>
                              </m:r>
                            </m:e>
                          </m:rad>
                        </m:den>
                      </m:f>
                    </m:oMath>
                  </m:oMathPara>
                </a14:m>
                <a:endParaRPr lang="en-US" dirty="0" smtClean="0">
                  <a:ea typeface="Cambria Math" panose="02040503050406030204" pitchFamily="18" charset="0"/>
                </a:endParaRPr>
              </a:p>
              <a:p>
                <a:pPr marL="0" indent="0">
                  <a:buNone/>
                </a:pPr>
                <a:endParaRPr lang="en-US" dirty="0"/>
              </a:p>
              <a:p>
                <a:r>
                  <a:rPr lang="en-US" dirty="0" smtClean="0"/>
                  <a:t>Used to compute probabilities related to the sample mean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𝑥</m:t>
                        </m:r>
                      </m:e>
                    </m:acc>
                  </m:oMath>
                </a14:m>
                <a:r>
                  <a:rPr lang="en-US" dirty="0" smtClean="0"/>
                  <a:t> .</a:t>
                </a:r>
              </a:p>
              <a:p>
                <a:r>
                  <a:rPr lang="en-US" dirty="0" smtClean="0"/>
                  <a:t>See Example 4.24 on page 189, 190</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1262839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Approximation to the Binomial</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0" indent="0">
                  <a:buNone/>
                </a:pPr>
                <a:r>
                  <a:rPr lang="en-US" dirty="0" smtClean="0"/>
                  <a:t>For large </a:t>
                </a:r>
                <a:r>
                  <a:rPr lang="en-US" i="1" dirty="0" smtClean="0"/>
                  <a:t>n</a:t>
                </a:r>
                <a:r>
                  <a:rPr lang="en-US" dirty="0" smtClean="0"/>
                  <a:t> and </a:t>
                </a:r>
                <a14:m>
                  <m:oMath xmlns:m="http://schemas.openxmlformats.org/officeDocument/2006/math">
                    <m:r>
                      <a:rPr lang="en-US" i="1" smtClean="0">
                        <a:latin typeface="Cambria Math" panose="02040503050406030204" pitchFamily="18" charset="0"/>
                        <a:ea typeface="Cambria Math" panose="02040503050406030204" pitchFamily="18" charset="0"/>
                      </a:rPr>
                      <m:t>𝜋</m:t>
                    </m:r>
                  </m:oMath>
                </a14:m>
                <a:r>
                  <a:rPr lang="en-US" dirty="0" smtClean="0"/>
                  <a:t> not too close to 0 or 1, the distribution of a Binomial random variable x may be approximately normal with </a:t>
                </a:r>
              </a:p>
              <a:p>
                <a:pPr marL="0" indent="0">
                  <a:buNone/>
                </a:pPr>
                <a:endParaRPr lang="en-US" dirty="0"/>
              </a:p>
              <a:p>
                <a:pPr marL="0" indent="0">
                  <a:buNone/>
                </a:pPr>
                <a:r>
                  <a:rPr lang="en-US" dirty="0" smtClean="0"/>
                  <a:t>Mean </a:t>
                </a:r>
                <a14:m>
                  <m:oMath xmlns:m="http://schemas.openxmlformats.org/officeDocument/2006/math">
                    <m:r>
                      <a:rPr lang="en-US" i="1" smtClean="0">
                        <a:latin typeface="Cambria Math" panose="02040503050406030204" pitchFamily="18" charset="0"/>
                        <a:ea typeface="Cambria Math" panose="02040503050406030204" pitchFamily="18" charset="0"/>
                      </a:rPr>
                      <m:t>𝜇</m:t>
                    </m:r>
                  </m:oMath>
                </a14:m>
                <a:r>
                  <a:rPr lang="en-US" b="0" i="0" dirty="0" smtClean="0">
                    <a:latin typeface="+mj-lt"/>
                    <a:ea typeface="Cambria Math" panose="02040503050406030204" pitchFamily="18" charset="0"/>
                  </a:rPr>
                  <a:t>=</a:t>
                </a:r>
                <a14:m>
                  <m:oMath xmlns:m="http://schemas.openxmlformats.org/officeDocument/2006/math">
                    <m:r>
                      <a:rPr lang="en-US" i="1" dirty="0">
                        <a:latin typeface="Cambria Math" panose="02040503050406030204" pitchFamily="18" charset="0"/>
                        <a:ea typeface="Cambria Math" panose="02040503050406030204" pitchFamily="18" charset="0"/>
                      </a:rPr>
                      <m:t>𝑛</m:t>
                    </m:r>
                    <m:r>
                      <a:rPr lang="en-US" i="1" dirty="0">
                        <a:latin typeface="Cambria Math" panose="02040503050406030204" pitchFamily="18" charset="0"/>
                        <a:ea typeface="Cambria Math" panose="02040503050406030204" pitchFamily="18" charset="0"/>
                      </a:rPr>
                      <m:t>𝜋</m:t>
                    </m:r>
                  </m:oMath>
                </a14:m>
                <a:endParaRPr lang="en-US" i="1" dirty="0" smtClean="0">
                  <a:latin typeface="Cambria Math" panose="02040503050406030204" pitchFamily="18" charset="0"/>
                  <a:ea typeface="Cambria Math" panose="02040503050406030204" pitchFamily="18" charset="0"/>
                </a:endParaRPr>
              </a:p>
              <a:p>
                <a:pPr marL="0" indent="0">
                  <a:buNone/>
                </a:pPr>
                <a:r>
                  <a:rPr lang="en-US" dirty="0" smtClean="0">
                    <a:latin typeface="Cambria Math" panose="02040503050406030204" pitchFamily="18" charset="0"/>
                    <a:ea typeface="Cambria Math" panose="02040503050406030204" pitchFamily="18" charset="0"/>
                  </a:rPr>
                  <a:t>Standard Deviation </a:t>
                </a:r>
                <a14:m>
                  <m:oMath xmlns:m="http://schemas.openxmlformats.org/officeDocument/2006/math">
                    <m:r>
                      <m:rPr>
                        <m:sty m:val="p"/>
                      </m:rPr>
                      <a:rPr lang="el-GR" b="0" i="1" dirty="0" smtClean="0">
                        <a:latin typeface="Cambria Math" panose="02040503050406030204" pitchFamily="18" charset="0"/>
                        <a:ea typeface="Cambria Math" panose="02040503050406030204" pitchFamily="18" charset="0"/>
                      </a:rPr>
                      <m:t>σ</m:t>
                    </m:r>
                    <m:r>
                      <a:rPr lang="en-US" b="0" i="1" dirty="0" smtClean="0">
                        <a:latin typeface="Cambria Math" panose="02040503050406030204" pitchFamily="18" charset="0"/>
                        <a:ea typeface="Cambria Math" panose="02040503050406030204" pitchFamily="18" charset="0"/>
                      </a:rPr>
                      <m:t>=</m:t>
                    </m:r>
                    <m:rad>
                      <m:radPr>
                        <m:degHide m:val="on"/>
                        <m:ctrlPr>
                          <a:rPr lang="en-US" b="0" i="1" dirty="0" smtClean="0">
                            <a:latin typeface="Cambria Math" panose="02040503050406030204" pitchFamily="18" charset="0"/>
                            <a:ea typeface="Cambria Math" panose="02040503050406030204" pitchFamily="18" charset="0"/>
                          </a:rPr>
                        </m:ctrlPr>
                      </m:radPr>
                      <m:deg/>
                      <m:e>
                        <m:r>
                          <a:rPr lang="en-US" b="0" i="1" dirty="0" smtClean="0">
                            <a:latin typeface="Cambria Math" panose="02040503050406030204" pitchFamily="18" charset="0"/>
                            <a:ea typeface="Cambria Math" panose="02040503050406030204" pitchFamily="18" charset="0"/>
                          </a:rPr>
                          <m:t>𝑛</m:t>
                        </m:r>
                        <m:r>
                          <a:rPr lang="en-US" b="0" i="1" dirty="0" smtClean="0">
                            <a:latin typeface="Cambria Math" panose="02040503050406030204" pitchFamily="18" charset="0"/>
                            <a:ea typeface="Cambria Math" panose="02040503050406030204" pitchFamily="18" charset="0"/>
                          </a:rPr>
                          <m:t>𝜋</m:t>
                        </m:r>
                        <m:r>
                          <a:rPr lang="en-US" b="0" i="1" dirty="0" smtClean="0">
                            <a:latin typeface="Cambria Math" panose="02040503050406030204" pitchFamily="18" charset="0"/>
                            <a:ea typeface="Cambria Math" panose="02040503050406030204" pitchFamily="18" charset="0"/>
                          </a:rPr>
                          <m:t>(1−</m:t>
                        </m:r>
                        <m:r>
                          <a:rPr lang="en-US" b="0" i="1" dirty="0" smtClean="0">
                            <a:latin typeface="Cambria Math" panose="02040503050406030204" pitchFamily="18" charset="0"/>
                            <a:ea typeface="Cambria Math" panose="02040503050406030204" pitchFamily="18" charset="0"/>
                          </a:rPr>
                          <m:t>𝜋</m:t>
                        </m:r>
                        <m:r>
                          <a:rPr lang="en-US" b="0" i="1" dirty="0" smtClean="0">
                            <a:latin typeface="Cambria Math" panose="02040503050406030204" pitchFamily="18" charset="0"/>
                            <a:ea typeface="Cambria Math" panose="02040503050406030204" pitchFamily="18" charset="0"/>
                          </a:rPr>
                          <m:t>)</m:t>
                        </m:r>
                      </m:e>
                    </m:rad>
                  </m:oMath>
                </a14:m>
                <a:endParaRPr lang="en-US" dirty="0" smtClean="0"/>
              </a:p>
              <a:p>
                <a:pPr marL="0" indent="0">
                  <a:buNone/>
                </a:pPr>
                <a:endParaRPr lang="en-US" dirty="0"/>
              </a:p>
              <a:p>
                <a:pPr marL="0" indent="0">
                  <a:buNone/>
                </a:pPr>
                <a:r>
                  <a:rPr lang="en-US" dirty="0" smtClean="0"/>
                  <a:t>The approximation can be used is </a:t>
                </a:r>
                <a14:m>
                  <m:oMath xmlns:m="http://schemas.openxmlformats.org/officeDocument/2006/math">
                    <m:r>
                      <a:rPr lang="en-US" i="1" dirty="0">
                        <a:latin typeface="Cambria Math" panose="02040503050406030204" pitchFamily="18" charset="0"/>
                        <a:ea typeface="Cambria Math" panose="02040503050406030204" pitchFamily="18" charset="0"/>
                      </a:rPr>
                      <m:t>𝑛</m:t>
                    </m:r>
                    <m:r>
                      <a:rPr lang="en-US" i="1" dirty="0">
                        <a:latin typeface="Cambria Math" panose="02040503050406030204" pitchFamily="18" charset="0"/>
                        <a:ea typeface="Cambria Math" panose="02040503050406030204" pitchFamily="18" charset="0"/>
                      </a:rPr>
                      <m:t>𝜋</m:t>
                    </m:r>
                  </m:oMath>
                </a14:m>
                <a:r>
                  <a:rPr lang="en-US" dirty="0" smtClean="0"/>
                  <a:t> </a:t>
                </a:r>
                <a14:m>
                  <m:oMath xmlns:m="http://schemas.openxmlformats.org/officeDocument/2006/math">
                    <m:r>
                      <a:rPr lang="en-US" i="1" dirty="0" smtClean="0">
                        <a:latin typeface="Cambria Math" panose="02040503050406030204" pitchFamily="18" charset="0"/>
                        <a:ea typeface="Cambria Math" panose="02040503050406030204" pitchFamily="18" charset="0"/>
                      </a:rPr>
                      <m:t>≥</m:t>
                    </m:r>
                    <m:r>
                      <a:rPr lang="en-US" b="0" i="1" dirty="0" smtClean="0">
                        <a:latin typeface="Cambria Math" panose="02040503050406030204" pitchFamily="18" charset="0"/>
                        <a:ea typeface="Cambria Math" panose="02040503050406030204" pitchFamily="18" charset="0"/>
                      </a:rPr>
                      <m:t>5</m:t>
                    </m:r>
                  </m:oMath>
                </a14:m>
                <a:r>
                  <a:rPr lang="en-US" dirty="0" smtClean="0"/>
                  <a:t> and </a:t>
                </a:r>
                <a14:m>
                  <m:oMath xmlns:m="http://schemas.openxmlformats.org/officeDocument/2006/math">
                    <m:r>
                      <a:rPr lang="en-US" i="1" dirty="0">
                        <a:latin typeface="Cambria Math" panose="02040503050406030204" pitchFamily="18" charset="0"/>
                        <a:ea typeface="Cambria Math" panose="02040503050406030204" pitchFamily="18" charset="0"/>
                      </a:rPr>
                      <m:t>𝑛</m:t>
                    </m:r>
                    <m:r>
                      <a:rPr lang="en-US" b="0" i="1" dirty="0" smtClean="0">
                        <a:latin typeface="Cambria Math" panose="02040503050406030204" pitchFamily="18" charset="0"/>
                        <a:ea typeface="Cambria Math" panose="02040503050406030204" pitchFamily="18" charset="0"/>
                      </a:rPr>
                      <m:t>(1−</m:t>
                    </m:r>
                    <m:r>
                      <a:rPr lang="en-US" i="1" dirty="0">
                        <a:latin typeface="Cambria Math" panose="02040503050406030204" pitchFamily="18" charset="0"/>
                        <a:ea typeface="Cambria Math" panose="02040503050406030204" pitchFamily="18" charset="0"/>
                      </a:rPr>
                      <m:t>𝜋</m:t>
                    </m:r>
                    <m:r>
                      <a:rPr lang="en-US" b="0" i="1" dirty="0" smtClean="0">
                        <a:latin typeface="Cambria Math" panose="02040503050406030204" pitchFamily="18" charset="0"/>
                        <a:ea typeface="Cambria Math" panose="02040503050406030204" pitchFamily="18" charset="0"/>
                      </a:rPr>
                      <m:t>)</m:t>
                    </m:r>
                  </m:oMath>
                </a14:m>
                <a:r>
                  <a:rPr lang="en-US" dirty="0"/>
                  <a:t> </a:t>
                </a:r>
                <a14:m>
                  <m:oMath xmlns:m="http://schemas.openxmlformats.org/officeDocument/2006/math">
                    <m:r>
                      <a:rPr lang="en-US" i="1" dirty="0">
                        <a:latin typeface="Cambria Math" panose="02040503050406030204" pitchFamily="18" charset="0"/>
                        <a:ea typeface="Cambria Math" panose="02040503050406030204" pitchFamily="18" charset="0"/>
                      </a:rPr>
                      <m:t>≥5</m:t>
                    </m:r>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217" t="-2241"/>
                </a:stretch>
              </a:blipFill>
            </p:spPr>
            <p:txBody>
              <a:bodyPr/>
              <a:lstStyle/>
              <a:p>
                <a:r>
                  <a:rPr lang="en-US">
                    <a:noFill/>
                  </a:rPr>
                  <a:t> </a:t>
                </a:r>
              </a:p>
            </p:txBody>
          </p:sp>
        </mc:Fallback>
      </mc:AlternateContent>
    </p:spTree>
    <p:extLst>
      <p:ext uri="{BB962C8B-B14F-4D97-AF65-F5344CB8AC3E}">
        <p14:creationId xmlns:p14="http://schemas.microsoft.com/office/powerpoint/2010/main" val="4141854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a:t>
            </a:r>
            <a:endParaRPr lang="en-US" dirty="0"/>
          </a:p>
        </p:txBody>
      </p:sp>
      <mc:AlternateContent xmlns:mc="http://schemas.openxmlformats.org/markup-compatibility/2006">
        <mc:Choice xmlns:a14="http://schemas.microsoft.com/office/drawing/2010/main" Requires="a14">
          <p:sp>
            <p:nvSpPr>
              <p:cNvPr id="5" name="Content Placeholder 4"/>
              <p:cNvSpPr>
                <a:spLocks noGrp="1"/>
              </p:cNvSpPr>
              <p:nvPr>
                <p:ph idx="1"/>
              </p:nvPr>
            </p:nvSpPr>
            <p:spPr/>
            <p:txBody>
              <a:bodyPr/>
              <a:lstStyle/>
              <a:p>
                <a:r>
                  <a:rPr lang="en-US" dirty="0" smtClean="0"/>
                  <a:t>Simulate lottery, with n = 1000 and </a:t>
                </a:r>
                <a14:m>
                  <m:oMath xmlns:m="http://schemas.openxmlformats.org/officeDocument/2006/math">
                    <m:r>
                      <a:rPr lang="en-US" i="1">
                        <a:latin typeface="Cambria Math" panose="02040503050406030204" pitchFamily="18" charset="0"/>
                        <a:ea typeface="Cambria Math" panose="02040503050406030204" pitchFamily="18" charset="0"/>
                      </a:rPr>
                      <m:t>𝜋</m:t>
                    </m:r>
                  </m:oMath>
                </a14:m>
                <a:r>
                  <a:rPr lang="en-US" dirty="0" smtClean="0"/>
                  <a:t> = 0.01, doing the sampling 1,000,000 times.</a:t>
                </a:r>
              </a:p>
              <a:p>
                <a:r>
                  <a:rPr lang="en-US" dirty="0" smtClean="0"/>
                  <a:t>Minitab </a:t>
                </a:r>
                <a:r>
                  <a:rPr lang="en-US" dirty="0" err="1" smtClean="0"/>
                  <a:t>Calc</a:t>
                </a:r>
                <a:r>
                  <a:rPr lang="en-US" dirty="0" smtClean="0"/>
                  <a:t> &gt;  Random Data &gt; Binomial</a:t>
                </a:r>
                <a:endParaRPr lang="en-US" dirty="0"/>
              </a:p>
            </p:txBody>
          </p:sp>
        </mc:Choice>
        <mc:Fallback>
          <p:sp>
            <p:nvSpPr>
              <p:cNvPr id="5" name="Content Placeholder 4"/>
              <p:cNvSpPr>
                <a:spLocks noGrp="1" noRot="1" noChangeAspect="1" noMove="1" noResize="1" noEditPoints="1" noAdjustHandles="1" noChangeArrowheads="1" noChangeShapeType="1" noTextEdit="1"/>
              </p:cNvSpPr>
              <p:nvPr>
                <p:ph idx="1"/>
              </p:nvPr>
            </p:nvSpPr>
            <p:spPr>
              <a:blipFill rotWithShape="0">
                <a:blip r:embed="rId2"/>
                <a:stretch>
                  <a:fillRect l="-1043" t="-2241"/>
                </a:stretch>
              </a:blipFill>
            </p:spPr>
            <p:txBody>
              <a:bodyPr/>
              <a:lstStyle/>
              <a:p>
                <a:r>
                  <a:rPr lang="en-US">
                    <a:noFill/>
                  </a:rPr>
                  <a:t> </a:t>
                </a:r>
              </a:p>
            </p:txBody>
          </p:sp>
        </mc:Fallback>
      </mc:AlternateContent>
      <p:pic>
        <p:nvPicPr>
          <p:cNvPr id="6" name="Picture 5"/>
          <p:cNvPicPr>
            <a:picLocks noChangeAspect="1"/>
          </p:cNvPicPr>
          <p:nvPr/>
        </p:nvPicPr>
        <p:blipFill>
          <a:blip r:embed="rId3"/>
          <a:stretch>
            <a:fillRect/>
          </a:stretch>
        </p:blipFill>
        <p:spPr>
          <a:xfrm>
            <a:off x="7253646" y="3025265"/>
            <a:ext cx="3895725" cy="2981325"/>
          </a:xfrm>
          <a:prstGeom prst="rect">
            <a:avLst/>
          </a:prstGeom>
        </p:spPr>
      </p:pic>
    </p:spTree>
    <p:extLst>
      <p:ext uri="{BB962C8B-B14F-4D97-AF65-F5344CB8AC3E}">
        <p14:creationId xmlns:p14="http://schemas.microsoft.com/office/powerpoint/2010/main" val="1754145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the normal approximation</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4" name="Picture 3"/>
          <p:cNvPicPr>
            <a:picLocks noChangeAspect="1"/>
          </p:cNvPicPr>
          <p:nvPr/>
        </p:nvPicPr>
        <p:blipFill>
          <a:blip r:embed="rId2"/>
          <a:stretch>
            <a:fillRect/>
          </a:stretch>
        </p:blipFill>
        <p:spPr>
          <a:xfrm>
            <a:off x="2432049" y="2188991"/>
            <a:ext cx="5590517" cy="3736116"/>
          </a:xfrm>
          <a:prstGeom prst="rect">
            <a:avLst/>
          </a:prstGeom>
        </p:spPr>
      </p:pic>
    </p:spTree>
    <p:extLst>
      <p:ext uri="{BB962C8B-B14F-4D97-AF65-F5344CB8AC3E}">
        <p14:creationId xmlns:p14="http://schemas.microsoft.com/office/powerpoint/2010/main" val="2573422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135</Words>
  <Application>Microsoft Office PowerPoint</Application>
  <PresentationFormat>Widescreen</PresentationFormat>
  <Paragraphs>36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Cambria Math</vt:lpstr>
      <vt:lpstr>Office Theme</vt:lpstr>
      <vt:lpstr>Statistics 3502/6304</vt:lpstr>
      <vt:lpstr>Central Limit Theorem</vt:lpstr>
      <vt:lpstr>Sampling Distribution</vt:lpstr>
      <vt:lpstr>Central Limit Theorem</vt:lpstr>
      <vt:lpstr>Central Limit Theorem</vt:lpstr>
      <vt:lpstr>Using the CLT</vt:lpstr>
      <vt:lpstr>Normal Approximation to the Binomial</vt:lpstr>
      <vt:lpstr>Simulation </vt:lpstr>
      <vt:lpstr>How is the normal approximation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 3502/6304</dc:title>
  <dc:creator>Eric Suess</dc:creator>
  <cp:lastModifiedBy>Eric Suess</cp:lastModifiedBy>
  <cp:revision>20</cp:revision>
  <dcterms:created xsi:type="dcterms:W3CDTF">2015-02-03T18:08:56Z</dcterms:created>
  <dcterms:modified xsi:type="dcterms:W3CDTF">2015-05-07T18:07:14Z</dcterms:modified>
</cp:coreProperties>
</file>