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2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2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7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1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7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2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2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2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6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AC5BC-8ECD-46AE-8AE6-0F7EA60614E7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3502/6304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Eric A. Suess</a:t>
            </a:r>
          </a:p>
          <a:p>
            <a:r>
              <a:rPr lang="en-US" smtClean="0"/>
              <a:t>Chapter 5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19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 of the Population Mean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Significance Level of the Test, </a:t>
                </a:r>
                <a:r>
                  <a:rPr lang="el-GR" i="1" dirty="0" smtClean="0"/>
                  <a:t>α</a:t>
                </a:r>
                <a:r>
                  <a:rPr lang="en-US" dirty="0" smtClean="0"/>
                  <a:t> </a:t>
                </a:r>
                <a:endParaRPr lang="en-US" b="0" dirty="0" smtClean="0">
                  <a:latin typeface="Cambria Math" panose="02040503050406030204" pitchFamily="18" charset="0"/>
                </a:endParaRPr>
              </a:p>
              <a:p>
                <a:r>
                  <a:rPr lang="en-US" dirty="0" smtClean="0"/>
                  <a:t>The significance level is </a:t>
                </a:r>
                <a:r>
                  <a:rPr lang="en-US" smtClean="0"/>
                  <a:t>usually set </a:t>
                </a:r>
                <a:r>
                  <a:rPr lang="en-US" dirty="0" smtClean="0"/>
                  <a:t>at 5%, limiting the Type I Error to 5%.</a:t>
                </a:r>
              </a:p>
              <a:p>
                <a:r>
                  <a:rPr lang="en-US" dirty="0" smtClean="0"/>
                  <a:t>The p-value is often computed using computer software and compared to the significance level to determine if the Null Hypothesis is Rejected</a:t>
                </a:r>
              </a:p>
              <a:p>
                <a:r>
                  <a:rPr lang="en-US" dirty="0"/>
                  <a:t>Reject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 smtClean="0"/>
                  <a:t> if the p-value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 smtClean="0"/>
                  <a:t> = 0.05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b="1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4659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 of the Population Mean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p-value is defined to be the probability of obtaining a value of the test statistics that is as likely or more likely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as the actual observed value of the test statistic, assuming that the Null Hypothesis is true.</a:t>
                </a:r>
                <a:endParaRPr lang="en-US" dirty="0"/>
              </a:p>
              <a:p>
                <a:r>
                  <a:rPr lang="en-US" dirty="0" smtClean="0"/>
                  <a:t>If the p-value is small then we will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857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 of the Population Mean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The Test Statistic when </a:t>
                </a:r>
                <a:r>
                  <a:rPr lang="el-GR" dirty="0" smtClean="0"/>
                  <a:t>σ</a:t>
                </a:r>
                <a:r>
                  <a:rPr lang="en-US" dirty="0" smtClean="0"/>
                  <a:t> is know is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f>
                            <m:fPr>
                              <m:type m:val="skw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The Test Statistic when </a:t>
                </a:r>
                <a:r>
                  <a:rPr lang="el-GR" dirty="0"/>
                  <a:t>σ</a:t>
                </a:r>
                <a:r>
                  <a:rPr lang="en-US" dirty="0"/>
                  <a:t> is </a:t>
                </a:r>
                <a:r>
                  <a:rPr lang="en-US" dirty="0" smtClean="0"/>
                  <a:t>unknown is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7669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 of the Population 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z test statistic uses the z-table that we know.  See Table 1 at the start of the book, or Table </a:t>
            </a:r>
            <a:r>
              <a:rPr lang="en-US" dirty="0" smtClean="0"/>
              <a:t>1 </a:t>
            </a:r>
            <a:r>
              <a:rPr lang="en-US" dirty="0" smtClean="0"/>
              <a:t>at the end of the book at the bottom.</a:t>
            </a:r>
          </a:p>
          <a:p>
            <a:r>
              <a:rPr lang="en-US" dirty="0" smtClean="0"/>
              <a:t>The t test statistic </a:t>
            </a:r>
            <a:r>
              <a:rPr lang="en-US" dirty="0"/>
              <a:t>uses the </a:t>
            </a:r>
            <a:r>
              <a:rPr lang="en-US" dirty="0" smtClean="0"/>
              <a:t>t-table </a:t>
            </a:r>
            <a:r>
              <a:rPr lang="en-US" dirty="0"/>
              <a:t>that we know</a:t>
            </a:r>
            <a:r>
              <a:rPr lang="en-US" dirty="0" smtClean="0"/>
              <a:t>. </a:t>
            </a:r>
            <a:r>
              <a:rPr lang="en-US" dirty="0"/>
              <a:t>See Table </a:t>
            </a: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at the </a:t>
            </a:r>
            <a:r>
              <a:rPr lang="en-US" dirty="0" smtClean="0"/>
              <a:t>back of </a:t>
            </a:r>
            <a:r>
              <a:rPr lang="en-US" dirty="0"/>
              <a:t>the </a:t>
            </a:r>
            <a:r>
              <a:rPr lang="en-US" dirty="0" smtClean="0"/>
              <a:t>book.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28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time we will look at a number of examples of Confidence Intervals and </a:t>
            </a:r>
            <a:r>
              <a:rPr lang="en-US" smtClean="0"/>
              <a:t>Hypothesis Testing.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3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about Population Central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Estimation and Confidence Intervals</a:t>
            </a:r>
          </a:p>
          <a:p>
            <a:r>
              <a:rPr lang="en-US" dirty="0" smtClean="0"/>
              <a:t>Hypothesis Testing</a:t>
            </a:r>
          </a:p>
        </p:txBody>
      </p:sp>
    </p:spTree>
    <p:extLst>
      <p:ext uri="{BB962C8B-B14F-4D97-AF65-F5344CB8AC3E}">
        <p14:creationId xmlns:p14="http://schemas.microsoft.com/office/powerpoint/2010/main" val="424970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the Population Mean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Point estimate of the population mean </a:t>
                </a:r>
                <a:r>
                  <a:rPr lang="en-US" i="1" dirty="0" smtClean="0"/>
                  <a:t>µ </a:t>
                </a:r>
                <a:r>
                  <a:rPr lang="en-US" dirty="0" smtClean="0"/>
                  <a:t>is the sample mean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i="1" dirty="0" smtClean="0"/>
                  <a:t>.</a:t>
                </a:r>
              </a:p>
              <a:p>
                <a:r>
                  <a:rPr lang="en-US" dirty="0" smtClean="0"/>
                  <a:t>The sample mean is the “best guess” at the value of the unknown population mean.</a:t>
                </a:r>
              </a:p>
              <a:p>
                <a:r>
                  <a:rPr lang="en-US" dirty="0" smtClean="0"/>
                  <a:t>How accurately does the sample mean estimate the population mean?</a:t>
                </a:r>
              </a:p>
              <a:p>
                <a:r>
                  <a:rPr lang="en-US" dirty="0" smtClean="0"/>
                  <a:t>Anyone play darts?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435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of the Population Mean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we assume the population is Normally distributed with mean </a:t>
                </a:r>
                <a:r>
                  <a:rPr lang="en-US" i="1" dirty="0" smtClean="0"/>
                  <a:t>µ </a:t>
                </a:r>
                <a:r>
                  <a:rPr lang="en-US" dirty="0" smtClean="0"/>
                  <a:t>standard deviation </a:t>
                </a:r>
                <a:r>
                  <a:rPr lang="el-GR" i="1" dirty="0" smtClean="0"/>
                  <a:t>σ</a:t>
                </a:r>
                <a:r>
                  <a:rPr lang="en-US" i="1" dirty="0" smtClean="0"/>
                  <a:t>, </a:t>
                </a:r>
                <a:r>
                  <a:rPr lang="en-US" dirty="0" smtClean="0"/>
                  <a:t>then the Central Limit Theorem tells us that the distribution of the sample mean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 smtClean="0"/>
                  <a:t> is Normally distributed with </a:t>
                </a:r>
                <a:r>
                  <a:rPr lang="en-US" dirty="0"/>
                  <a:t>m</a:t>
                </a:r>
                <a:r>
                  <a:rPr lang="en-US" dirty="0" smtClean="0"/>
                  <a:t>ean </a:t>
                </a:r>
                <a:r>
                  <a:rPr lang="en-US" i="1" dirty="0"/>
                  <a:t>µ </a:t>
                </a:r>
                <a:r>
                  <a:rPr lang="en-US" dirty="0"/>
                  <a:t>standard deviation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σ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(</m:t>
                    </m:r>
                  </m:oMath>
                </a14:m>
                <a:r>
                  <a:rPr lang="en-US" dirty="0" smtClean="0"/>
                  <a:t>Called the standard error.)</a:t>
                </a:r>
              </a:p>
              <a:p>
                <a:r>
                  <a:rPr lang="en-US" dirty="0" smtClean="0"/>
                  <a:t>In repeated sampling, about 95% of the sample means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 smtClean="0"/>
                  <a:t> will be within approximately 2 standard errors of the mean </a:t>
                </a:r>
                <a:r>
                  <a:rPr lang="en-US" i="1" dirty="0" smtClean="0"/>
                  <a:t>µ</a:t>
                </a:r>
                <a:r>
                  <a:rPr lang="en-US" dirty="0" smtClean="0"/>
                  <a:t> (More precisely 1.96 standard errors.)</a:t>
                </a:r>
                <a:endParaRPr lang="en-US" i="1" dirty="0" smtClean="0"/>
              </a:p>
              <a:p>
                <a:r>
                  <a:rPr lang="en-US" dirty="0" smtClean="0"/>
                  <a:t>Draw a picture.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57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of the Population Mean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63725"/>
                <a:ext cx="10515600" cy="4351338"/>
              </a:xfrm>
            </p:spPr>
            <p:txBody>
              <a:bodyPr/>
              <a:lstStyle/>
              <a:p>
                <a:r>
                  <a:rPr lang="en-US" dirty="0" smtClean="0"/>
                  <a:t>The Central Limit Theorem gives.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−1.96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+1.96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) = .</a:t>
                </a:r>
                <a:r>
                  <a:rPr lang="en-US" dirty="0" smtClean="0"/>
                  <a:t>95</a:t>
                </a:r>
              </a:p>
              <a:p>
                <a:r>
                  <a:rPr lang="en-US" dirty="0" smtClean="0"/>
                  <a:t>Draw </a:t>
                </a:r>
                <a:r>
                  <a:rPr lang="en-US" dirty="0"/>
                  <a:t>a picture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Or the 95% Confidence Interval for </a:t>
                </a:r>
                <a:r>
                  <a:rPr lang="en-US" i="1" dirty="0" smtClean="0"/>
                  <a:t>µ</a:t>
                </a:r>
                <a:r>
                  <a:rPr lang="en-US" dirty="0" smtClean="0"/>
                  <a:t>, when </a:t>
                </a:r>
                <a:r>
                  <a:rPr lang="el-GR" i="1" dirty="0" smtClean="0"/>
                  <a:t>σ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known.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−1.96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+1.96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) = .</a:t>
                </a:r>
                <a:r>
                  <a:rPr lang="en-US" dirty="0" smtClean="0"/>
                  <a:t>95</a:t>
                </a:r>
              </a:p>
              <a:p>
                <a:r>
                  <a:rPr lang="en-US" dirty="0" smtClean="0"/>
                  <a:t>Which can be written in general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f>
                            <m:fPr>
                              <m:type m:val="skw"/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63725"/>
                <a:ext cx="10515600" cy="4351338"/>
              </a:xfrm>
              <a:blipFill rotWithShape="0"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4709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of the Population 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Table 5.2 on page 229 for a z-values for different Confidence Levels.</a:t>
            </a:r>
          </a:p>
          <a:p>
            <a:r>
              <a:rPr lang="en-US" dirty="0" smtClean="0"/>
              <a:t>When </a:t>
            </a:r>
            <a:r>
              <a:rPr lang="el-GR" i="1" dirty="0" smtClean="0"/>
              <a:t>σ</a:t>
            </a:r>
            <a:r>
              <a:rPr lang="en-US" dirty="0" smtClean="0"/>
              <a:t> is unknown, it will be estimated using the sample standard deviation </a:t>
            </a:r>
            <a:r>
              <a:rPr lang="en-US" i="1" dirty="0" smtClean="0"/>
              <a:t>s</a:t>
            </a:r>
            <a:r>
              <a:rPr lang="en-US" dirty="0" smtClean="0"/>
              <a:t>.  See </a:t>
            </a:r>
            <a:r>
              <a:rPr lang="en-US" smtClean="0"/>
              <a:t>Page 250.  </a:t>
            </a:r>
            <a:r>
              <a:rPr lang="en-US" dirty="0" smtClean="0"/>
              <a:t>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3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Testing </a:t>
            </a:r>
            <a:r>
              <a:rPr lang="en-US" dirty="0"/>
              <a:t>of the Population Mean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Hypothesis Testing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Research Hypothesis (also called the Alternative Hypothesis)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Null Hypothesis,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Test Statistic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Rejection Region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Check assumptions and draw conclusions.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188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 of the Population 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</a:t>
            </a:r>
          </a:p>
          <a:p>
            <a:r>
              <a:rPr lang="en-US" dirty="0" smtClean="0"/>
              <a:t>Blood Testing</a:t>
            </a:r>
          </a:p>
          <a:p>
            <a:r>
              <a:rPr lang="en-US" dirty="0" smtClean="0"/>
              <a:t>Jury trial</a:t>
            </a:r>
          </a:p>
          <a:p>
            <a:endParaRPr lang="en-US" dirty="0" smtClean="0"/>
          </a:p>
          <a:p>
            <a:r>
              <a:rPr lang="en-US" dirty="0" smtClean="0"/>
              <a:t>Errors:</a:t>
            </a:r>
          </a:p>
          <a:p>
            <a:r>
              <a:rPr lang="en-US" dirty="0" smtClean="0"/>
              <a:t>Type I Error, False Positive, Convict an innocent prisoner</a:t>
            </a:r>
          </a:p>
          <a:p>
            <a:r>
              <a:rPr lang="en-US" dirty="0" smtClean="0"/>
              <a:t>Type II Error, False Negative, Release a guilty prisoner</a:t>
            </a:r>
            <a:endParaRPr lang="en-US" dirty="0"/>
          </a:p>
          <a:p>
            <a:r>
              <a:rPr lang="en-US" dirty="0" smtClean="0"/>
              <a:t>See Table 5.3 on page 234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70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 of the Population 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One-tailed Test</a:t>
            </a:r>
          </a:p>
          <a:p>
            <a:r>
              <a:rPr lang="en-US" dirty="0"/>
              <a:t>Example 5.5 page 235, </a:t>
            </a:r>
            <a:r>
              <a:rPr lang="en-US" dirty="0" smtClean="0"/>
              <a:t>236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Two-tailed Test</a:t>
            </a:r>
          </a:p>
          <a:p>
            <a:r>
              <a:rPr lang="en-US" dirty="0" smtClean="0"/>
              <a:t>Example 5.6 page 237</a:t>
            </a:r>
          </a:p>
          <a:p>
            <a:endParaRPr lang="en-US" dirty="0" smtClean="0"/>
          </a:p>
          <a:p>
            <a:r>
              <a:rPr lang="en-US" dirty="0" smtClean="0"/>
              <a:t>Summary of Hypothesis Test for </a:t>
            </a:r>
            <a:r>
              <a:rPr lang="en-US" i="1" dirty="0"/>
              <a:t>µ</a:t>
            </a:r>
            <a:r>
              <a:rPr lang="en-US" dirty="0"/>
              <a:t>, when </a:t>
            </a:r>
            <a:r>
              <a:rPr lang="el-GR" i="1" dirty="0"/>
              <a:t>σ</a:t>
            </a:r>
            <a:r>
              <a:rPr lang="en-US" i="1" dirty="0"/>
              <a:t> </a:t>
            </a:r>
            <a:r>
              <a:rPr lang="en-US" dirty="0"/>
              <a:t>known</a:t>
            </a:r>
            <a:r>
              <a:rPr lang="en-US" dirty="0" smtClean="0"/>
              <a:t>. Page 238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23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401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Statistics 3502/6304</vt:lpstr>
      <vt:lpstr>Inferences about Population Central Values</vt:lpstr>
      <vt:lpstr>Estimation of the Population Mean</vt:lpstr>
      <vt:lpstr>Estimation of the Population Mean</vt:lpstr>
      <vt:lpstr>Estimation of the Population Mean</vt:lpstr>
      <vt:lpstr>Estimation of the Population Mean</vt:lpstr>
      <vt:lpstr>Hypothesis Testing of the Population Mean</vt:lpstr>
      <vt:lpstr>Hypothesis Testing of the Population Mean</vt:lpstr>
      <vt:lpstr>Hypothesis Testing of the Population Mean</vt:lpstr>
      <vt:lpstr>Hypothesis Testing of the Population Mean</vt:lpstr>
      <vt:lpstr>Hypothesis Testing of the Population Mean</vt:lpstr>
      <vt:lpstr>Hypothesis Testing of the Population Mean</vt:lpstr>
      <vt:lpstr>Hypothesis Testing of the Population Mean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3502/6304</dc:title>
  <dc:creator>Eric Suess</dc:creator>
  <cp:lastModifiedBy>Eric Suess</cp:lastModifiedBy>
  <cp:revision>39</cp:revision>
  <dcterms:created xsi:type="dcterms:W3CDTF">2015-02-03T18:08:56Z</dcterms:created>
  <dcterms:modified xsi:type="dcterms:W3CDTF">2015-05-12T18:49:56Z</dcterms:modified>
</cp:coreProperties>
</file>